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86" r:id="rId3"/>
    <p:sldId id="287" r:id="rId4"/>
    <p:sldId id="267" r:id="rId5"/>
    <p:sldId id="273" r:id="rId6"/>
    <p:sldId id="260" r:id="rId7"/>
    <p:sldId id="266" r:id="rId8"/>
    <p:sldId id="274" r:id="rId9"/>
    <p:sldId id="262" r:id="rId10"/>
    <p:sldId id="263" r:id="rId11"/>
    <p:sldId id="269" r:id="rId12"/>
    <p:sldId id="275" r:id="rId13"/>
    <p:sldId id="276" r:id="rId14"/>
    <p:sldId id="277" r:id="rId15"/>
    <p:sldId id="265" r:id="rId16"/>
    <p:sldId id="268" r:id="rId17"/>
    <p:sldId id="272" r:id="rId18"/>
    <p:sldId id="278" r:id="rId19"/>
    <p:sldId id="280" r:id="rId20"/>
    <p:sldId id="281" r:id="rId21"/>
    <p:sldId id="271" r:id="rId22"/>
    <p:sldId id="27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00"/>
    <p:restoredTop sz="94607"/>
  </p:normalViewPr>
  <p:slideViewPr>
    <p:cSldViewPr snapToGrid="0" snapToObjects="1">
      <p:cViewPr varScale="1">
        <p:scale>
          <a:sx n="84" d="100"/>
          <a:sy n="84" d="100"/>
        </p:scale>
        <p:origin x="200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0" i="0" baseline="0" dirty="0" smtClean="0">
                <a:effectLst/>
              </a:rPr>
              <a:t>人脸磨皮算法耗时</a:t>
            </a:r>
            <a:r>
              <a:rPr lang="en-US" altLang="zh-CN" sz="1800" b="0" i="0" baseline="0" dirty="0" smtClean="0">
                <a:effectLst/>
              </a:rPr>
              <a:t>/</a:t>
            </a:r>
            <a:r>
              <a:rPr lang="en-US" altLang="zh-CN" sz="1800" b="0" i="0" baseline="0" dirty="0" err="1" smtClean="0">
                <a:effectLst/>
              </a:rPr>
              <a:t>ms</a:t>
            </a:r>
            <a:endParaRPr lang="zh-CN" altLang="en-US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2100x1400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3"/>
                <c:pt idx="0">
                  <c:v>C++</c:v>
                </c:pt>
                <c:pt idx="1">
                  <c:v>NumPy</c:v>
                </c:pt>
                <c:pt idx="2">
                  <c:v>CuPy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6000.0</c:v>
                </c:pt>
                <c:pt idx="1">
                  <c:v>1200.0</c:v>
                </c:pt>
                <c:pt idx="2">
                  <c:v>178.0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1000x1000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3"/>
                <c:pt idx="0">
                  <c:v>C++</c:v>
                </c:pt>
                <c:pt idx="1">
                  <c:v>NumPy</c:v>
                </c:pt>
                <c:pt idx="2">
                  <c:v>CuPy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800.0</c:v>
                </c:pt>
                <c:pt idx="1">
                  <c:v>243.0</c:v>
                </c:pt>
                <c:pt idx="2">
                  <c:v>126.0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3"/>
                <c:pt idx="0">
                  <c:v>C++</c:v>
                </c:pt>
                <c:pt idx="1">
                  <c:v>NumPy</c:v>
                </c:pt>
                <c:pt idx="2">
                  <c:v>CuPy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5491152"/>
        <c:axId val="378475440"/>
      </c:barChart>
      <c:catAx>
        <c:axId val="38549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8475440"/>
        <c:crosses val="autoZero"/>
        <c:auto val="1"/>
        <c:lblAlgn val="ctr"/>
        <c:lblOffset val="100"/>
        <c:noMultiLvlLbl val="0"/>
      </c:catAx>
      <c:valAx>
        <c:axId val="378475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5491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 smtClean="0"/>
              <a:t>不同分辨率饱和度效率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ms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4000x3000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NumPy</c:v>
                </c:pt>
                <c:pt idx="1">
                  <c:v>OpenCV-CUDA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2108.0</c:v>
                </c:pt>
                <c:pt idx="1">
                  <c:v>150.0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2000x1500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NumPy</c:v>
                </c:pt>
                <c:pt idx="1">
                  <c:v>OpenCV-CUDA</c:v>
                </c:pt>
              </c:strCache>
            </c:strRef>
          </c:cat>
          <c:val>
            <c:numRef>
              <c:f>工作表1!$C$2:$C$3</c:f>
              <c:numCache>
                <c:formatCode>General</c:formatCode>
                <c:ptCount val="2"/>
                <c:pt idx="0">
                  <c:v>530.0</c:v>
                </c:pt>
                <c:pt idx="1">
                  <c:v>88.0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1000x750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工作表1!$A$2:$A$3</c:f>
              <c:strCache>
                <c:ptCount val="2"/>
                <c:pt idx="0">
                  <c:v>NumPy</c:v>
                </c:pt>
                <c:pt idx="1">
                  <c:v>OpenCV-CUDA</c:v>
                </c:pt>
              </c:strCache>
            </c:strRef>
          </c:cat>
          <c:val>
            <c:numRef>
              <c:f>工作表1!$D$2:$D$3</c:f>
              <c:numCache>
                <c:formatCode>General</c:formatCode>
                <c:ptCount val="2"/>
                <c:pt idx="0">
                  <c:v>130.0</c:v>
                </c:pt>
                <c:pt idx="1">
                  <c:v>70.0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0054512"/>
        <c:axId val="380075824"/>
      </c:barChart>
      <c:catAx>
        <c:axId val="38005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0075824"/>
        <c:crosses val="autoZero"/>
        <c:auto val="1"/>
        <c:lblAlgn val="ctr"/>
        <c:lblOffset val="100"/>
        <c:noMultiLvlLbl val="0"/>
      </c:catAx>
      <c:valAx>
        <c:axId val="380075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0054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64B44C-DA53-4342-A97E-1C7038FB7EFE}" type="doc">
      <dgm:prSet loTypeId="urn:microsoft.com/office/officeart/2005/8/layout/radia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0DED20C-5EA4-F745-B25C-593C98E02313}">
      <dgm:prSet phldrT="[文本]" custT="1"/>
      <dgm:spPr/>
      <dgm:t>
        <a:bodyPr/>
        <a:lstStyle/>
        <a:p>
          <a:r>
            <a:rPr lang="en-US" altLang="zh-CN" sz="1400" dirty="0" err="1" smtClean="0"/>
            <a:t>CuPy</a:t>
          </a:r>
          <a:endParaRPr lang="zh-CN" altLang="en-US" sz="1400" dirty="0"/>
        </a:p>
      </dgm:t>
    </dgm:pt>
    <dgm:pt modelId="{6EE88EE3-4BB6-634D-BF18-CB1A05518E51}" type="parTrans" cxnId="{A68340A3-B9C8-034D-A8A6-5056E717376C}">
      <dgm:prSet/>
      <dgm:spPr/>
      <dgm:t>
        <a:bodyPr/>
        <a:lstStyle/>
        <a:p>
          <a:endParaRPr lang="zh-CN" altLang="en-US"/>
        </a:p>
      </dgm:t>
    </dgm:pt>
    <dgm:pt modelId="{8C828411-93B9-364D-82FD-64B43BEC3695}" type="sibTrans" cxnId="{A68340A3-B9C8-034D-A8A6-5056E717376C}">
      <dgm:prSet/>
      <dgm:spPr/>
      <dgm:t>
        <a:bodyPr/>
        <a:lstStyle/>
        <a:p>
          <a:endParaRPr lang="zh-CN" altLang="en-US"/>
        </a:p>
      </dgm:t>
    </dgm:pt>
    <dgm:pt modelId="{A48CD53D-2526-E340-8AA9-41BF0ACCE289}">
      <dgm:prSet phldrT="[文本]"/>
      <dgm:spPr/>
      <dgm:t>
        <a:bodyPr/>
        <a:lstStyle/>
        <a:p>
          <a:r>
            <a:rPr lang="en-US" altLang="zh-CN" dirty="0" err="1" smtClean="0"/>
            <a:t>PyTorch</a:t>
          </a:r>
          <a:endParaRPr lang="zh-CN" altLang="en-US" dirty="0"/>
        </a:p>
      </dgm:t>
    </dgm:pt>
    <dgm:pt modelId="{539BD26C-D547-F14D-B176-C2E8CCE2A254}" type="parTrans" cxnId="{B6CC5A96-C444-7A48-B0E2-756BC2035E97}">
      <dgm:prSet/>
      <dgm:spPr/>
      <dgm:t>
        <a:bodyPr/>
        <a:lstStyle/>
        <a:p>
          <a:endParaRPr lang="zh-CN" altLang="en-US"/>
        </a:p>
      </dgm:t>
    </dgm:pt>
    <dgm:pt modelId="{09866E30-10C5-154F-9DE2-6638D31605B1}" type="sibTrans" cxnId="{B6CC5A96-C444-7A48-B0E2-756BC2035E97}">
      <dgm:prSet/>
      <dgm:spPr/>
      <dgm:t>
        <a:bodyPr/>
        <a:lstStyle/>
        <a:p>
          <a:endParaRPr lang="zh-CN" altLang="en-US"/>
        </a:p>
      </dgm:t>
    </dgm:pt>
    <dgm:pt modelId="{00300594-CD61-8746-9334-7534FDEEF7BE}">
      <dgm:prSet phldrT="[文本]"/>
      <dgm:spPr/>
      <dgm:t>
        <a:bodyPr/>
        <a:lstStyle/>
        <a:p>
          <a:r>
            <a:rPr lang="en-US" altLang="zh-CN" dirty="0" err="1" smtClean="0"/>
            <a:t>Numba</a:t>
          </a:r>
          <a:endParaRPr lang="zh-CN" altLang="en-US" dirty="0"/>
        </a:p>
      </dgm:t>
    </dgm:pt>
    <dgm:pt modelId="{D1CA7A9F-6A09-6344-B2DC-C3E863A7DB24}" type="parTrans" cxnId="{7C9DE81A-6E89-BD4C-8EC2-B7BEF719161D}">
      <dgm:prSet/>
      <dgm:spPr/>
      <dgm:t>
        <a:bodyPr/>
        <a:lstStyle/>
        <a:p>
          <a:endParaRPr lang="zh-CN" altLang="en-US"/>
        </a:p>
      </dgm:t>
    </dgm:pt>
    <dgm:pt modelId="{7F58A710-A18A-6C4C-8A02-6108A26086D5}" type="sibTrans" cxnId="{7C9DE81A-6E89-BD4C-8EC2-B7BEF719161D}">
      <dgm:prSet/>
      <dgm:spPr/>
      <dgm:t>
        <a:bodyPr/>
        <a:lstStyle/>
        <a:p>
          <a:endParaRPr lang="zh-CN" altLang="en-US"/>
        </a:p>
      </dgm:t>
    </dgm:pt>
    <dgm:pt modelId="{B168E882-607B-9B4C-9703-596533BB1D98}">
      <dgm:prSet phldrT="[文本]"/>
      <dgm:spPr/>
      <dgm:t>
        <a:bodyPr/>
        <a:lstStyle/>
        <a:p>
          <a:r>
            <a:rPr lang="en-US" altLang="zh-CN" dirty="0" err="1" smtClean="0"/>
            <a:t>Tensorflow</a:t>
          </a:r>
          <a:endParaRPr lang="zh-CN" altLang="en-US" dirty="0"/>
        </a:p>
      </dgm:t>
    </dgm:pt>
    <dgm:pt modelId="{F8C62912-DF62-A940-9121-C47EA7D8B981}" type="parTrans" cxnId="{93EC08FD-D013-FB49-93AF-2B2FAD729494}">
      <dgm:prSet/>
      <dgm:spPr/>
      <dgm:t>
        <a:bodyPr/>
        <a:lstStyle/>
        <a:p>
          <a:endParaRPr lang="zh-CN" altLang="en-US"/>
        </a:p>
      </dgm:t>
    </dgm:pt>
    <dgm:pt modelId="{DE93AC5C-434E-7B44-A720-79AB25150F75}" type="sibTrans" cxnId="{93EC08FD-D013-FB49-93AF-2B2FAD729494}">
      <dgm:prSet/>
      <dgm:spPr/>
      <dgm:t>
        <a:bodyPr/>
        <a:lstStyle/>
        <a:p>
          <a:endParaRPr lang="zh-CN" altLang="en-US"/>
        </a:p>
      </dgm:t>
    </dgm:pt>
    <dgm:pt modelId="{469BB4E0-B564-E945-88C1-510BE991C881}" type="pres">
      <dgm:prSet presAssocID="{3B64B44C-DA53-4342-A97E-1C7038FB7EFE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3A8FA6B-544D-8642-BC91-F296614D18E5}" type="pres">
      <dgm:prSet presAssocID="{80DED20C-5EA4-F745-B25C-593C98E02313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17D214A7-C72C-4143-BD40-B61AA4E90BE9}" type="pres">
      <dgm:prSet presAssocID="{539BD26C-D547-F14D-B176-C2E8CCE2A254}" presName="Name9" presStyleLbl="parChTrans1D2" presStyleIdx="0" presStyleCnt="3"/>
      <dgm:spPr/>
      <dgm:t>
        <a:bodyPr/>
        <a:lstStyle/>
        <a:p>
          <a:endParaRPr lang="zh-CN" altLang="en-US"/>
        </a:p>
      </dgm:t>
    </dgm:pt>
    <dgm:pt modelId="{AF5B5AA0-7D97-A345-BFC0-C727F70FB3DD}" type="pres">
      <dgm:prSet presAssocID="{539BD26C-D547-F14D-B176-C2E8CCE2A254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87CB4902-CAF1-684C-B93F-F6559854144A}" type="pres">
      <dgm:prSet presAssocID="{A48CD53D-2526-E340-8AA9-41BF0ACCE28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7FA85B-DD07-FE4F-859C-3965197217A1}" type="pres">
      <dgm:prSet presAssocID="{D1CA7A9F-6A09-6344-B2DC-C3E863A7DB24}" presName="Name9" presStyleLbl="parChTrans1D2" presStyleIdx="1" presStyleCnt="3"/>
      <dgm:spPr/>
      <dgm:t>
        <a:bodyPr/>
        <a:lstStyle/>
        <a:p>
          <a:endParaRPr lang="zh-CN" altLang="en-US"/>
        </a:p>
      </dgm:t>
    </dgm:pt>
    <dgm:pt modelId="{45D0D895-0240-1447-8803-1CD556B4DC73}" type="pres">
      <dgm:prSet presAssocID="{D1CA7A9F-6A09-6344-B2DC-C3E863A7DB24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B2B777CF-7900-3546-BA8D-4108013FBE85}" type="pres">
      <dgm:prSet presAssocID="{00300594-CD61-8746-9334-7534FDEEF7B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567FBD-313A-2444-9B0E-CA9926EF3EB7}" type="pres">
      <dgm:prSet presAssocID="{F8C62912-DF62-A940-9121-C47EA7D8B981}" presName="Name9" presStyleLbl="parChTrans1D2" presStyleIdx="2" presStyleCnt="3"/>
      <dgm:spPr/>
      <dgm:t>
        <a:bodyPr/>
        <a:lstStyle/>
        <a:p>
          <a:endParaRPr lang="zh-CN" altLang="en-US"/>
        </a:p>
      </dgm:t>
    </dgm:pt>
    <dgm:pt modelId="{6C805CED-8551-754E-A39B-976D2305DB61}" type="pres">
      <dgm:prSet presAssocID="{F8C62912-DF62-A940-9121-C47EA7D8B981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5A357B1C-A9A0-9440-A359-49CC183DA3B0}" type="pres">
      <dgm:prSet presAssocID="{B168E882-607B-9B4C-9703-596533BB1D98}" presName="node" presStyleLbl="node1" presStyleIdx="2" presStyleCnt="3" custRadScaleRad="115802" custRadScaleInc="86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8BCFAE7-B812-FC46-9E1F-35B386D2057B}" type="presOf" srcId="{539BD26C-D547-F14D-B176-C2E8CCE2A254}" destId="{17D214A7-C72C-4143-BD40-B61AA4E90BE9}" srcOrd="0" destOrd="0" presId="urn:microsoft.com/office/officeart/2005/8/layout/radial1"/>
    <dgm:cxn modelId="{D6AA629C-C556-6B49-95AE-4B4E4C6B6857}" type="presOf" srcId="{F8C62912-DF62-A940-9121-C47EA7D8B981}" destId="{6C805CED-8551-754E-A39B-976D2305DB61}" srcOrd="1" destOrd="0" presId="urn:microsoft.com/office/officeart/2005/8/layout/radial1"/>
    <dgm:cxn modelId="{A68340A3-B9C8-034D-A8A6-5056E717376C}" srcId="{3B64B44C-DA53-4342-A97E-1C7038FB7EFE}" destId="{80DED20C-5EA4-F745-B25C-593C98E02313}" srcOrd="0" destOrd="0" parTransId="{6EE88EE3-4BB6-634D-BF18-CB1A05518E51}" sibTransId="{8C828411-93B9-364D-82FD-64B43BEC3695}"/>
    <dgm:cxn modelId="{556CAEAB-92BF-F846-B7C8-9366AB5328DF}" type="presOf" srcId="{A48CD53D-2526-E340-8AA9-41BF0ACCE289}" destId="{87CB4902-CAF1-684C-B93F-F6559854144A}" srcOrd="0" destOrd="0" presId="urn:microsoft.com/office/officeart/2005/8/layout/radial1"/>
    <dgm:cxn modelId="{93EC08FD-D013-FB49-93AF-2B2FAD729494}" srcId="{80DED20C-5EA4-F745-B25C-593C98E02313}" destId="{B168E882-607B-9B4C-9703-596533BB1D98}" srcOrd="2" destOrd="0" parTransId="{F8C62912-DF62-A940-9121-C47EA7D8B981}" sibTransId="{DE93AC5C-434E-7B44-A720-79AB25150F75}"/>
    <dgm:cxn modelId="{AA31E652-C281-CE4D-AA3C-25D66619C6A0}" type="presOf" srcId="{539BD26C-D547-F14D-B176-C2E8CCE2A254}" destId="{AF5B5AA0-7D97-A345-BFC0-C727F70FB3DD}" srcOrd="1" destOrd="0" presId="urn:microsoft.com/office/officeart/2005/8/layout/radial1"/>
    <dgm:cxn modelId="{4FD7241C-B549-074D-B277-F5A88019BC06}" type="presOf" srcId="{00300594-CD61-8746-9334-7534FDEEF7BE}" destId="{B2B777CF-7900-3546-BA8D-4108013FBE85}" srcOrd="0" destOrd="0" presId="urn:microsoft.com/office/officeart/2005/8/layout/radial1"/>
    <dgm:cxn modelId="{7C9DE81A-6E89-BD4C-8EC2-B7BEF719161D}" srcId="{80DED20C-5EA4-F745-B25C-593C98E02313}" destId="{00300594-CD61-8746-9334-7534FDEEF7BE}" srcOrd="1" destOrd="0" parTransId="{D1CA7A9F-6A09-6344-B2DC-C3E863A7DB24}" sibTransId="{7F58A710-A18A-6C4C-8A02-6108A26086D5}"/>
    <dgm:cxn modelId="{B6CC5A96-C444-7A48-B0E2-756BC2035E97}" srcId="{80DED20C-5EA4-F745-B25C-593C98E02313}" destId="{A48CD53D-2526-E340-8AA9-41BF0ACCE289}" srcOrd="0" destOrd="0" parTransId="{539BD26C-D547-F14D-B176-C2E8CCE2A254}" sibTransId="{09866E30-10C5-154F-9DE2-6638D31605B1}"/>
    <dgm:cxn modelId="{71A7A74E-E67D-6C44-96BB-07E3721B5814}" type="presOf" srcId="{3B64B44C-DA53-4342-A97E-1C7038FB7EFE}" destId="{469BB4E0-B564-E945-88C1-510BE991C881}" srcOrd="0" destOrd="0" presId="urn:microsoft.com/office/officeart/2005/8/layout/radial1"/>
    <dgm:cxn modelId="{10857F8A-B803-F945-9292-6E4309FAD332}" type="presOf" srcId="{F8C62912-DF62-A940-9121-C47EA7D8B981}" destId="{99567FBD-313A-2444-9B0E-CA9926EF3EB7}" srcOrd="0" destOrd="0" presId="urn:microsoft.com/office/officeart/2005/8/layout/radial1"/>
    <dgm:cxn modelId="{30F93BE3-E0F4-A448-91EA-09F429AE14F3}" type="presOf" srcId="{D1CA7A9F-6A09-6344-B2DC-C3E863A7DB24}" destId="{1D7FA85B-DD07-FE4F-859C-3965197217A1}" srcOrd="0" destOrd="0" presId="urn:microsoft.com/office/officeart/2005/8/layout/radial1"/>
    <dgm:cxn modelId="{E1408047-7504-E841-A41B-902D0A2CA740}" type="presOf" srcId="{D1CA7A9F-6A09-6344-B2DC-C3E863A7DB24}" destId="{45D0D895-0240-1447-8803-1CD556B4DC73}" srcOrd="1" destOrd="0" presId="urn:microsoft.com/office/officeart/2005/8/layout/radial1"/>
    <dgm:cxn modelId="{F9B01F33-D6C2-5E40-8839-D4364825F19F}" type="presOf" srcId="{80DED20C-5EA4-F745-B25C-593C98E02313}" destId="{83A8FA6B-544D-8642-BC91-F296614D18E5}" srcOrd="0" destOrd="0" presId="urn:microsoft.com/office/officeart/2005/8/layout/radial1"/>
    <dgm:cxn modelId="{2E8061DB-EB92-8344-ACBF-4780A6EA6EFD}" type="presOf" srcId="{B168E882-607B-9B4C-9703-596533BB1D98}" destId="{5A357B1C-A9A0-9440-A359-49CC183DA3B0}" srcOrd="0" destOrd="0" presId="urn:microsoft.com/office/officeart/2005/8/layout/radial1"/>
    <dgm:cxn modelId="{1368A311-4B31-ED49-AC51-D2304BD00D8D}" type="presParOf" srcId="{469BB4E0-B564-E945-88C1-510BE991C881}" destId="{83A8FA6B-544D-8642-BC91-F296614D18E5}" srcOrd="0" destOrd="0" presId="urn:microsoft.com/office/officeart/2005/8/layout/radial1"/>
    <dgm:cxn modelId="{01409F49-DED9-7D4A-9526-353EAFB88216}" type="presParOf" srcId="{469BB4E0-B564-E945-88C1-510BE991C881}" destId="{17D214A7-C72C-4143-BD40-B61AA4E90BE9}" srcOrd="1" destOrd="0" presId="urn:microsoft.com/office/officeart/2005/8/layout/radial1"/>
    <dgm:cxn modelId="{1B285DAA-4D53-4240-86D8-879F8F812FB9}" type="presParOf" srcId="{17D214A7-C72C-4143-BD40-B61AA4E90BE9}" destId="{AF5B5AA0-7D97-A345-BFC0-C727F70FB3DD}" srcOrd="0" destOrd="0" presId="urn:microsoft.com/office/officeart/2005/8/layout/radial1"/>
    <dgm:cxn modelId="{B535518A-5893-9849-A3AA-F7499D1F9D31}" type="presParOf" srcId="{469BB4E0-B564-E945-88C1-510BE991C881}" destId="{87CB4902-CAF1-684C-B93F-F6559854144A}" srcOrd="2" destOrd="0" presId="urn:microsoft.com/office/officeart/2005/8/layout/radial1"/>
    <dgm:cxn modelId="{57834C11-18CE-7645-B251-F516DEDF643E}" type="presParOf" srcId="{469BB4E0-B564-E945-88C1-510BE991C881}" destId="{1D7FA85B-DD07-FE4F-859C-3965197217A1}" srcOrd="3" destOrd="0" presId="urn:microsoft.com/office/officeart/2005/8/layout/radial1"/>
    <dgm:cxn modelId="{1D884A70-D1A5-C94D-A7F9-85D1941A345B}" type="presParOf" srcId="{1D7FA85B-DD07-FE4F-859C-3965197217A1}" destId="{45D0D895-0240-1447-8803-1CD556B4DC73}" srcOrd="0" destOrd="0" presId="urn:microsoft.com/office/officeart/2005/8/layout/radial1"/>
    <dgm:cxn modelId="{15EDA2F3-A526-EB4D-B244-EEB679C1EA7E}" type="presParOf" srcId="{469BB4E0-B564-E945-88C1-510BE991C881}" destId="{B2B777CF-7900-3546-BA8D-4108013FBE85}" srcOrd="4" destOrd="0" presId="urn:microsoft.com/office/officeart/2005/8/layout/radial1"/>
    <dgm:cxn modelId="{1DEFE89E-D142-6648-A1F1-01B4528F313E}" type="presParOf" srcId="{469BB4E0-B564-E945-88C1-510BE991C881}" destId="{99567FBD-313A-2444-9B0E-CA9926EF3EB7}" srcOrd="5" destOrd="0" presId="urn:microsoft.com/office/officeart/2005/8/layout/radial1"/>
    <dgm:cxn modelId="{C36B31EA-D288-6B48-9C80-3F5480A524A8}" type="presParOf" srcId="{99567FBD-313A-2444-9B0E-CA9926EF3EB7}" destId="{6C805CED-8551-754E-A39B-976D2305DB61}" srcOrd="0" destOrd="0" presId="urn:microsoft.com/office/officeart/2005/8/layout/radial1"/>
    <dgm:cxn modelId="{8C7DA294-A36D-9640-9B53-0FCDD4C6ECC7}" type="presParOf" srcId="{469BB4E0-B564-E945-88C1-510BE991C881}" destId="{5A357B1C-A9A0-9440-A359-49CC183DA3B0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8FA6B-544D-8642-BC91-F296614D18E5}">
      <dsp:nvSpPr>
        <dsp:cNvPr id="0" name=""/>
        <dsp:cNvSpPr/>
      </dsp:nvSpPr>
      <dsp:spPr>
        <a:xfrm>
          <a:off x="2727746" y="2200458"/>
          <a:ext cx="1675556" cy="16755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err="1" smtClean="0"/>
            <a:t>CuPy</a:t>
          </a:r>
          <a:endParaRPr lang="zh-CN" altLang="en-US" sz="1400" kern="1200" dirty="0"/>
        </a:p>
      </dsp:txBody>
      <dsp:txXfrm>
        <a:off x="2973125" y="2445837"/>
        <a:ext cx="1184798" cy="1184798"/>
      </dsp:txXfrm>
    </dsp:sp>
    <dsp:sp modelId="{17D214A7-C72C-4143-BD40-B61AA4E90BE9}">
      <dsp:nvSpPr>
        <dsp:cNvPr id="0" name=""/>
        <dsp:cNvSpPr/>
      </dsp:nvSpPr>
      <dsp:spPr>
        <a:xfrm rot="16200000">
          <a:off x="3312766" y="1926552"/>
          <a:ext cx="505517" cy="42293"/>
        </a:xfrm>
        <a:custGeom>
          <a:avLst/>
          <a:gdLst/>
          <a:ahLst/>
          <a:cxnLst/>
          <a:rect l="0" t="0" r="0" b="0"/>
          <a:pathLst>
            <a:path>
              <a:moveTo>
                <a:pt x="0" y="21146"/>
              </a:moveTo>
              <a:lnTo>
                <a:pt x="505517" y="2114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552887" y="1935061"/>
        <a:ext cx="25275" cy="25275"/>
      </dsp:txXfrm>
    </dsp:sp>
    <dsp:sp modelId="{87CB4902-CAF1-684C-B93F-F6559854144A}">
      <dsp:nvSpPr>
        <dsp:cNvPr id="0" name=""/>
        <dsp:cNvSpPr/>
      </dsp:nvSpPr>
      <dsp:spPr>
        <a:xfrm>
          <a:off x="2727746" y="19384"/>
          <a:ext cx="1675556" cy="16755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err="1" smtClean="0"/>
            <a:t>PyTorch</a:t>
          </a:r>
          <a:endParaRPr lang="zh-CN" altLang="en-US" sz="1900" kern="1200" dirty="0"/>
        </a:p>
      </dsp:txBody>
      <dsp:txXfrm>
        <a:off x="2973125" y="264763"/>
        <a:ext cx="1184798" cy="1184798"/>
      </dsp:txXfrm>
    </dsp:sp>
    <dsp:sp modelId="{1D7FA85B-DD07-FE4F-859C-3965197217A1}">
      <dsp:nvSpPr>
        <dsp:cNvPr id="0" name=""/>
        <dsp:cNvSpPr/>
      </dsp:nvSpPr>
      <dsp:spPr>
        <a:xfrm rot="1800000">
          <a:off x="4257198" y="3562358"/>
          <a:ext cx="505517" cy="42293"/>
        </a:xfrm>
        <a:custGeom>
          <a:avLst/>
          <a:gdLst/>
          <a:ahLst/>
          <a:cxnLst/>
          <a:rect l="0" t="0" r="0" b="0"/>
          <a:pathLst>
            <a:path>
              <a:moveTo>
                <a:pt x="0" y="21146"/>
              </a:moveTo>
              <a:lnTo>
                <a:pt x="505517" y="2114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497319" y="3570867"/>
        <a:ext cx="25275" cy="25275"/>
      </dsp:txXfrm>
    </dsp:sp>
    <dsp:sp modelId="{B2B777CF-7900-3546-BA8D-4108013FBE85}">
      <dsp:nvSpPr>
        <dsp:cNvPr id="0" name=""/>
        <dsp:cNvSpPr/>
      </dsp:nvSpPr>
      <dsp:spPr>
        <a:xfrm>
          <a:off x="4616612" y="3290995"/>
          <a:ext cx="1675556" cy="16755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err="1" smtClean="0"/>
            <a:t>Numba</a:t>
          </a:r>
          <a:endParaRPr lang="zh-CN" altLang="en-US" sz="1900" kern="1200" dirty="0"/>
        </a:p>
      </dsp:txBody>
      <dsp:txXfrm>
        <a:off x="4861991" y="3536374"/>
        <a:ext cx="1184798" cy="1184798"/>
      </dsp:txXfrm>
    </dsp:sp>
    <dsp:sp modelId="{99567FBD-313A-2444-9B0E-CA9926EF3EB7}">
      <dsp:nvSpPr>
        <dsp:cNvPr id="0" name=""/>
        <dsp:cNvSpPr/>
      </dsp:nvSpPr>
      <dsp:spPr>
        <a:xfrm rot="9192904">
          <a:off x="2072463" y="3572050"/>
          <a:ext cx="787416" cy="42293"/>
        </a:xfrm>
        <a:custGeom>
          <a:avLst/>
          <a:gdLst/>
          <a:ahLst/>
          <a:cxnLst/>
          <a:rect l="0" t="0" r="0" b="0"/>
          <a:pathLst>
            <a:path>
              <a:moveTo>
                <a:pt x="0" y="21146"/>
              </a:moveTo>
              <a:lnTo>
                <a:pt x="787416" y="2114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2446486" y="3573511"/>
        <a:ext cx="39370" cy="39370"/>
      </dsp:txXfrm>
    </dsp:sp>
    <dsp:sp modelId="{5A357B1C-A9A0-9440-A359-49CC183DA3B0}">
      <dsp:nvSpPr>
        <dsp:cNvPr id="0" name=""/>
        <dsp:cNvSpPr/>
      </dsp:nvSpPr>
      <dsp:spPr>
        <a:xfrm>
          <a:off x="529040" y="3310379"/>
          <a:ext cx="1675556" cy="16755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err="1" smtClean="0"/>
            <a:t>Tensorflow</a:t>
          </a:r>
          <a:endParaRPr lang="zh-CN" altLang="en-US" sz="1900" kern="1200" dirty="0"/>
        </a:p>
      </dsp:txBody>
      <dsp:txXfrm>
        <a:off x="774419" y="3555758"/>
        <a:ext cx="1184798" cy="1184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A7007-28A1-3B41-BB00-F7F434DDC32D}" type="datetimeFigureOut">
              <a:rPr kumimoji="1" lang="zh-CN" altLang="en-US" smtClean="0"/>
              <a:t>2021/2/25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D76A3-F6A1-B54D-98D0-3BCB2020A2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2144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upy.dev/en/stable/reference/interoperability.html" TargetMode="External"/><Relationship Id="rId4" Type="http://schemas.openxmlformats.org/officeDocument/2006/relationships/hyperlink" Target="https://github.com/VoVAllen/tf-dlpack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28865-5E95-4035-BCCD-13D2B593FC0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744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有上千个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（算术逻辑单元），而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通常只有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D76A3-F6A1-B54D-98D0-3BCB2020A21A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2166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一、</a:t>
            </a:r>
            <a:r>
              <a:rPr lang="en-US" altLang="zh-CN" dirty="0" err="1" smtClean="0"/>
              <a:t>cupy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numba</a:t>
            </a:r>
            <a:r>
              <a:rPr lang="en-US" altLang="zh-CN" dirty="0" smtClean="0"/>
              <a:t>\</a:t>
            </a:r>
            <a:r>
              <a:rPr lang="en-US" altLang="zh-CN" dirty="0" err="1" smtClean="0"/>
              <a:t>pytorch</a:t>
            </a:r>
            <a:r>
              <a:rPr lang="zh-CN" altLang="en-US" dirty="0" smtClean="0"/>
              <a:t>等</a:t>
            </a:r>
            <a:endParaRPr lang="en-US" altLang="zh-CN" dirty="0" smtClean="0">
              <a:hlinkClick r:id="rId3"/>
            </a:endParaRPr>
          </a:p>
          <a:p>
            <a:r>
              <a:rPr lang="zh-CN" altLang="en-US" dirty="0" smtClean="0">
                <a:hlinkClick r:id="rId3"/>
              </a:rPr>
              <a:t>https://docs.cupy.dev/en/stable/reference/interoperability.html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https://github.com/VoVAllen/tf-dlpack</a:t>
            </a:r>
            <a:endParaRPr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D76A3-F6A1-B54D-98D0-3BCB2020A21A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2135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D76A3-F6A1-B54D-98D0-3BCB2020A21A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3534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vshare.vivo.xyz</a:t>
            </a:r>
            <a:r>
              <a:rPr kumimoji="1" lang="en-US" altLang="zh-CN" dirty="0" smtClean="0"/>
              <a:t>/?/article/186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D76A3-F6A1-B54D-98D0-3BCB2020A21A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7854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神经网络特征工程论文：</a:t>
            </a:r>
            <a:r>
              <a:rPr lang="en-US" altLang="zh-CN" dirty="0" smtClean="0"/>
              <a:t>https://static.googleusercontent.com/media/research.google.com/zh-CN//pubs/archive/44640.pdf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115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神经网络特征工程论文：</a:t>
            </a:r>
            <a:r>
              <a:rPr lang="en-US" altLang="zh-CN" dirty="0" smtClean="0"/>
              <a:t>https://static.googleusercontent.com/media/research.google.com/zh-CN//pubs/archive/44640.pdf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686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的内部结构可以分为控制单元、逻辑单元和存储单元三大部分，三个部分相互协调，便可以进行分析，判断、运算并控制计算机各部分协调工作。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内部结构可以分为控制单元、逻辑单元和存储单元三大部分，三个部分相互协调，便可以进行分析，判断、运算并控制计算机各部分协调工作。进入工厂的原料（程序指令），经过物资分配部门（控制单元）的调度分配，被送往生产线（逻辑运算单元），生产出成品（处理后的数据）后，再存储在仓库（存储单元）中，最后等着拿到市场上去卖（交由应用程序使用）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是被设计用来处理复杂任务的，而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只能做好一件事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处理百万级的低级任务（原来是被用来生成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图形中的三角形），而且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有上千个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（算术逻辑单元），而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通常只有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个。而且很多程序大部分时间都花在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擅长的简单运算上了，所以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加速程序很有必要。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D76A3-F6A1-B54D-98D0-3BCB2020A21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836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神经网络特征工程论文：</a:t>
            </a:r>
            <a:r>
              <a:rPr lang="en-US" altLang="zh-CN" dirty="0" smtClean="0"/>
              <a:t>https://static.googleusercontent.com/media/research.google.com/zh-CN//pubs/archive/44640.pdf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460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opencv.org</a:t>
            </a:r>
            <a:r>
              <a:rPr kumimoji="1" lang="en-US" altLang="zh-CN" dirty="0" smtClean="0"/>
              <a:t>/platforms/</a:t>
            </a:r>
            <a:r>
              <a:rPr kumimoji="1" lang="en-US" altLang="zh-CN" dirty="0" err="1" smtClean="0"/>
              <a:t>cuda</a:t>
            </a:r>
            <a:r>
              <a:rPr kumimoji="1" lang="en-US" altLang="zh-CN" dirty="0" smtClean="0"/>
              <a:t>/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D76A3-F6A1-B54D-98D0-3BCB2020A21A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6298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D76A3-F6A1-B54D-98D0-3BCB2020A21A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420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D76A3-F6A1-B54D-98D0-3BCB2020A21A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4895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有上千个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（算术逻辑单元），而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通常只有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数组维数很高，如何将每个元素的计算映射到线程上</a:t>
            </a:r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软件层面定义了线程机制，将线程分为三层，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D76A3-F6A1-B54D-98D0-3BCB2020A21A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1849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CC1A5-AA03-8B49-BBB0-0488E0BA9667}" type="datetimeFigureOut">
              <a:rPr kumimoji="1" lang="zh-CN" altLang="en-US" smtClean="0"/>
              <a:t>2021/2/25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3479-2F65-2040-86EE-0177B15B22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3415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CC1A5-AA03-8B49-BBB0-0488E0BA9667}" type="datetimeFigureOut">
              <a:rPr kumimoji="1" lang="zh-CN" altLang="en-US" smtClean="0"/>
              <a:t>2021/2/25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3479-2F65-2040-86EE-0177B15B22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8546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CC1A5-AA03-8B49-BBB0-0488E0BA9667}" type="datetimeFigureOut">
              <a:rPr kumimoji="1" lang="zh-CN" altLang="en-US" smtClean="0"/>
              <a:t>2021/2/25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3479-2F65-2040-86EE-0177B15B22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5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=""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012695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CC1A5-AA03-8B49-BBB0-0488E0BA9667}" type="datetimeFigureOut">
              <a:rPr kumimoji="1" lang="zh-CN" altLang="en-US" smtClean="0"/>
              <a:t>2021/2/25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3479-2F65-2040-86EE-0177B15B22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6292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CC1A5-AA03-8B49-BBB0-0488E0BA9667}" type="datetimeFigureOut">
              <a:rPr kumimoji="1" lang="zh-CN" altLang="en-US" smtClean="0"/>
              <a:t>2021/2/25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3479-2F65-2040-86EE-0177B15B22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44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CC1A5-AA03-8B49-BBB0-0488E0BA9667}" type="datetimeFigureOut">
              <a:rPr kumimoji="1" lang="zh-CN" altLang="en-US" smtClean="0"/>
              <a:t>2021/2/25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3479-2F65-2040-86EE-0177B15B22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1585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CC1A5-AA03-8B49-BBB0-0488E0BA9667}" type="datetimeFigureOut">
              <a:rPr kumimoji="1" lang="zh-CN" altLang="en-US" smtClean="0"/>
              <a:t>2021/2/25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3479-2F65-2040-86EE-0177B15B22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5297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CC1A5-AA03-8B49-BBB0-0488E0BA9667}" type="datetimeFigureOut">
              <a:rPr kumimoji="1" lang="zh-CN" altLang="en-US" smtClean="0"/>
              <a:t>2021/2/25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3479-2F65-2040-86EE-0177B15B22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0867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CC1A5-AA03-8B49-BBB0-0488E0BA9667}" type="datetimeFigureOut">
              <a:rPr kumimoji="1" lang="zh-CN" altLang="en-US" smtClean="0"/>
              <a:t>2021/2/25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3479-2F65-2040-86EE-0177B15B22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232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CC1A5-AA03-8B49-BBB0-0488E0BA9667}" type="datetimeFigureOut">
              <a:rPr kumimoji="1" lang="zh-CN" altLang="en-US" smtClean="0"/>
              <a:t>2021/2/25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3479-2F65-2040-86EE-0177B15B22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3483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CC1A5-AA03-8B49-BBB0-0488E0BA9667}" type="datetimeFigureOut">
              <a:rPr kumimoji="1" lang="zh-CN" altLang="en-US" smtClean="0"/>
              <a:t>2021/2/25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3479-2F65-2040-86EE-0177B15B22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908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CC1A5-AA03-8B49-BBB0-0488E0BA9667}" type="datetimeFigureOut">
              <a:rPr kumimoji="1" lang="zh-CN" altLang="en-US" smtClean="0"/>
              <a:t>2021/2/25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63479-2F65-2040-86EE-0177B15B22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158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hyperlink" Target="https://docs.cupy.dev/en/stable/reference/generated/cupyx.scipy.linalg.solve_triangular.html#cupyx.scipy.linalg.solve_triangular" TargetMode="External"/><Relationship Id="rId12" Type="http://schemas.openxmlformats.org/officeDocument/2006/relationships/hyperlink" Target="https://docs.cupy.dev/en/stable/reference/generated/cupyx.scipy.ndimage.convolve.html#cupyx.scipy.ndimage.convolve" TargetMode="External"/><Relationship Id="rId13" Type="http://schemas.openxmlformats.org/officeDocument/2006/relationships/hyperlink" Target="https://docs.cupy.dev/en/stable/reference/generated/cupyx.scipy.linalg.block_diag.html#cupyx.scipy.linalg.block_diag" TargetMode="External"/><Relationship Id="rId14" Type="http://schemas.openxmlformats.org/officeDocument/2006/relationships/hyperlink" Target="https://docs.cupy.dev/en/stable/reference/generated/cupyx.scipy.ndimage.gaussian_filter.html#cupyx.scipy.ndimage.gaussian_filter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cupy.dev/en/stable/reference/generated/cupy.add.html#cupy.add" TargetMode="External"/><Relationship Id="rId4" Type="http://schemas.openxmlformats.org/officeDocument/2006/relationships/hyperlink" Target="https://docs.cupy.dev/en/stable/reference/generated/cupy.subtract.html#cupy.subtract" TargetMode="External"/><Relationship Id="rId5" Type="http://schemas.openxmlformats.org/officeDocument/2006/relationships/hyperlink" Target="https://docs.cupy.dev/en/stable/reference/generated/cupy.multiply.html#cupy.multiply" TargetMode="External"/><Relationship Id="rId6" Type="http://schemas.openxmlformats.org/officeDocument/2006/relationships/hyperlink" Target="https://docs.cupy.dev/en/stable/reference/generated/cupy.sin.html#cupy.sin" TargetMode="External"/><Relationship Id="rId7" Type="http://schemas.openxmlformats.org/officeDocument/2006/relationships/hyperlink" Target="https://docs.cupy.dev/en/stable/reference/generated/cupy.cos.html#cupy.cos" TargetMode="External"/><Relationship Id="rId8" Type="http://schemas.openxmlformats.org/officeDocument/2006/relationships/hyperlink" Target="https://docs.cupy.dev/en/stable/reference/generated/cupy.tan.html#cupy.tan" TargetMode="External"/><Relationship Id="rId9" Type="http://schemas.openxmlformats.org/officeDocument/2006/relationships/hyperlink" Target="https://docs.cupy.dev/en/stable/reference/generated/cupy.fft.fft.html#cupy.fft.fft" TargetMode="External"/><Relationship Id="rId10" Type="http://schemas.openxmlformats.org/officeDocument/2006/relationships/hyperlink" Target="https://docs.cupy.dev/en/stable/reference/generated/cupyx.scipy.fft.fft.html#cupyx.scipy.fft.ff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microsoft.com/office/2007/relationships/hdphoto" Target="../media/hdphoto1.wdp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http://vshare.vivo.xyz/?/article/186" TargetMode="External"/><Relationship Id="rId5" Type="http://schemas.openxmlformats.org/officeDocument/2006/relationships/chart" Target="../charts/chart2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4.5.0/d8/d34/group__cudaarithm__elem.html" TargetMode="External"/><Relationship Id="rId4" Type="http://schemas.openxmlformats.org/officeDocument/2006/relationships/hyperlink" Target="https://docs.opencv.org/master/d0/d60/classcv_1_1cuda_1_1GpuMat.html" TargetMode="External"/><Relationship Id="rId5" Type="http://schemas.openxmlformats.org/officeDocument/2006/relationships/hyperlink" Target="https://nyu-cds.github.io/python-numba/" TargetMode="External"/><Relationship Id="rId6" Type="http://schemas.openxmlformats.org/officeDocument/2006/relationships/hyperlink" Target="https://github.com/traveller59/second.pytorch/blob/3aba19c9688274f75ebb5e576f65cfe54773c021/second/core/non_max_suppression/nms_gpu.py#L605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VoVAllen/tf-dlpack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占位符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672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72114"/>
            <a:ext cx="12192000" cy="3185887"/>
          </a:xfrm>
          <a:prstGeom prst="rect">
            <a:avLst/>
          </a:prstGeom>
        </p:spPr>
      </p:pic>
      <p:sp>
        <p:nvSpPr>
          <p:cNvPr id="7" name="文本占位符 17"/>
          <p:cNvSpPr txBox="1">
            <a:spLocks/>
          </p:cNvSpPr>
          <p:nvPr/>
        </p:nvSpPr>
        <p:spPr>
          <a:xfrm>
            <a:off x="816076" y="4044551"/>
            <a:ext cx="9851924" cy="7302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占位符 18"/>
          <p:cNvSpPr txBox="1">
            <a:spLocks/>
          </p:cNvSpPr>
          <p:nvPr/>
        </p:nvSpPr>
        <p:spPr>
          <a:xfrm>
            <a:off x="696383" y="4632327"/>
            <a:ext cx="10799233" cy="9137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部门：人工智能一部</a:t>
            </a:r>
            <a:endParaRPr kumimoji="1"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：视觉技术组</a:t>
            </a:r>
            <a:endParaRPr kumimoji="1"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：李巧</a:t>
            </a:r>
            <a:endParaRPr kumimoji="1"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9" name="文本占位符 17"/>
          <p:cNvSpPr txBox="1">
            <a:spLocks/>
          </p:cNvSpPr>
          <p:nvPr/>
        </p:nvSpPr>
        <p:spPr>
          <a:xfrm>
            <a:off x="816076" y="4064197"/>
            <a:ext cx="9851924" cy="7302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 GPU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算法优化概述</a:t>
            </a:r>
            <a:endParaRPr kumimoji="1"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29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计算流程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57352" y="1396392"/>
            <a:ext cx="777223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000" dirty="0" smtClean="0"/>
          </a:p>
          <a:p>
            <a:endParaRPr lang="en-US" altLang="zh-CN" dirty="0" smtClean="0"/>
          </a:p>
        </p:txBody>
      </p:sp>
      <p:sp>
        <p:nvSpPr>
          <p:cNvPr id="9" name="矩形 8"/>
          <p:cNvSpPr/>
          <p:nvPr/>
        </p:nvSpPr>
        <p:spPr>
          <a:xfrm>
            <a:off x="7660417" y="1456169"/>
            <a:ext cx="4286249" cy="507831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7020"/>
                </a:solidFill>
                <a:effectLst/>
              </a:rPr>
              <a:t>#GPU</a:t>
            </a:r>
            <a:r>
              <a:rPr lang="zh-CN" altLang="en-US" b="1" dirty="0" smtClean="0">
                <a:solidFill>
                  <a:srgbClr val="007020"/>
                </a:solidFill>
                <a:effectLst/>
              </a:rPr>
              <a:t>到</a:t>
            </a:r>
            <a:r>
              <a:rPr lang="en-US" altLang="zh-CN" b="1" dirty="0" smtClean="0">
                <a:solidFill>
                  <a:srgbClr val="007020"/>
                </a:solidFill>
                <a:effectLst/>
              </a:rPr>
              <a:t>CPU</a:t>
            </a:r>
          </a:p>
          <a:p>
            <a:r>
              <a:rPr lang="en-US" altLang="zh-CN" b="1" dirty="0" smtClean="0">
                <a:solidFill>
                  <a:srgbClr val="007020"/>
                </a:solidFill>
                <a:effectLst/>
              </a:rPr>
              <a:t>import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solidFill>
                  <a:srgbClr val="0E84B5"/>
                </a:solidFill>
                <a:effectLst/>
              </a:rPr>
              <a:t>numpy</a:t>
            </a:r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007020"/>
                </a:solidFill>
                <a:effectLst/>
              </a:rPr>
              <a:t>as</a:t>
            </a:r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0E84B5"/>
                </a:solidFill>
                <a:effectLst/>
              </a:rPr>
              <a:t>np</a:t>
            </a:r>
            <a:endParaRPr lang="en-US" altLang="zh-CN" dirty="0" smtClean="0"/>
          </a:p>
          <a:p>
            <a:r>
              <a:rPr lang="en-US" altLang="zh-CN" b="1" dirty="0" smtClean="0">
                <a:solidFill>
                  <a:srgbClr val="007020"/>
                </a:solidFill>
                <a:effectLst/>
              </a:rPr>
              <a:t>from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solidFill>
                  <a:srgbClr val="0E84B5"/>
                </a:solidFill>
                <a:effectLst/>
              </a:rPr>
              <a:t>numba</a:t>
            </a:r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007020"/>
                </a:solidFill>
                <a:effectLst/>
              </a:rPr>
              <a:t>import</a:t>
            </a:r>
            <a:r>
              <a:rPr lang="en-US" altLang="zh-CN" dirty="0" smtClean="0"/>
              <a:t> </a:t>
            </a:r>
            <a:r>
              <a:rPr lang="en-US" altLang="zh-CN" dirty="0" err="1" smtClean="0">
                <a:effectLst/>
              </a:rPr>
              <a:t>cuda</a:t>
            </a:r>
            <a:endParaRPr lang="en-US" altLang="zh-CN" dirty="0" smtClean="0">
              <a:effectLst/>
            </a:endParaRPr>
          </a:p>
          <a:p>
            <a:r>
              <a:rPr lang="en-US" altLang="zh-CN" b="1" dirty="0" smtClean="0">
                <a:solidFill>
                  <a:srgbClr val="007020"/>
                </a:solidFill>
              </a:rPr>
              <a:t>import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solidFill>
                  <a:srgbClr val="0E84B5"/>
                </a:solidFill>
              </a:rPr>
              <a:t>cupy</a:t>
            </a:r>
            <a:endParaRPr lang="en-US" altLang="zh-CN" b="1" dirty="0" smtClean="0">
              <a:solidFill>
                <a:srgbClr val="0E84B5"/>
              </a:solidFill>
            </a:endParaRPr>
          </a:p>
          <a:p>
            <a:r>
              <a:rPr lang="en-US" altLang="zh-CN" b="1" dirty="0">
                <a:solidFill>
                  <a:srgbClr val="007020"/>
                </a:solidFill>
              </a:rPr>
              <a:t>import</a:t>
            </a:r>
            <a:r>
              <a:rPr lang="en-US" altLang="zh-CN" b="1" dirty="0" smtClean="0">
                <a:solidFill>
                  <a:srgbClr val="0E84B5"/>
                </a:solidFill>
              </a:rPr>
              <a:t> cv2</a:t>
            </a:r>
          </a:p>
          <a:p>
            <a:r>
              <a:rPr lang="en-US" altLang="zh-CN" dirty="0" err="1" smtClean="0"/>
              <a:t>np_</a:t>
            </a:r>
            <a:r>
              <a:rPr lang="en-US" altLang="zh-CN" dirty="0" err="1" smtClean="0">
                <a:effectLst/>
              </a:rPr>
              <a:t>arr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np.zeros</a:t>
            </a:r>
            <a:r>
              <a:rPr lang="en-US" altLang="zh-CN" dirty="0" smtClean="0"/>
              <a:t>((100, 100), np.float32)</a:t>
            </a:r>
          </a:p>
          <a:p>
            <a:r>
              <a:rPr lang="en-US" altLang="zh-CN" b="1" dirty="0" smtClean="0">
                <a:solidFill>
                  <a:srgbClr val="92D050"/>
                </a:solidFill>
              </a:rPr>
              <a:t># 1.copy host to device by </a:t>
            </a:r>
            <a:r>
              <a:rPr lang="en-US" altLang="zh-CN" b="1" dirty="0" err="1" smtClean="0">
                <a:solidFill>
                  <a:srgbClr val="92D050"/>
                </a:solidFill>
              </a:rPr>
              <a:t>numba</a:t>
            </a:r>
            <a:endParaRPr lang="en-US" altLang="zh-CN" b="1" dirty="0" smtClean="0">
              <a:solidFill>
                <a:srgbClr val="92D050"/>
              </a:solidFill>
            </a:endParaRPr>
          </a:p>
          <a:p>
            <a:r>
              <a:rPr lang="en-US" altLang="zh-CN" dirty="0" err="1"/>
              <a:t>cuda</a:t>
            </a:r>
            <a:r>
              <a:rPr lang="en-US" altLang="zh-CN" dirty="0" err="1"/>
              <a:t>.</a:t>
            </a:r>
            <a:r>
              <a:rPr lang="en-US" altLang="zh-CN" dirty="0" err="1"/>
              <a:t>select_device</a:t>
            </a:r>
            <a:r>
              <a:rPr lang="en-US" altLang="zh-CN" dirty="0"/>
              <a:t>(</a:t>
            </a:r>
            <a:r>
              <a:rPr lang="en-US" altLang="zh-CN" dirty="0"/>
              <a:t>0</a:t>
            </a:r>
            <a:r>
              <a:rPr lang="en-US" altLang="zh-CN" dirty="0"/>
              <a:t>)</a:t>
            </a:r>
            <a:endParaRPr lang="en-US" altLang="zh-CN" b="1" dirty="0" smtClean="0">
              <a:solidFill>
                <a:srgbClr val="92D050"/>
              </a:solidFill>
            </a:endParaRPr>
          </a:p>
          <a:p>
            <a:r>
              <a:rPr lang="en-US" altLang="zh-CN" dirty="0" err="1" smtClean="0"/>
              <a:t>numba</a:t>
            </a:r>
            <a:r>
              <a:rPr lang="en-US" altLang="zh-CN" dirty="0" err="1" smtClean="0">
                <a:effectLst/>
              </a:rPr>
              <a:t>_arr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666666"/>
                </a:solidFill>
                <a:effectLst/>
              </a:rPr>
              <a:t>=</a:t>
            </a:r>
            <a:r>
              <a:rPr lang="en-US" altLang="zh-CN" dirty="0" smtClean="0"/>
              <a:t> </a:t>
            </a:r>
            <a:r>
              <a:rPr lang="en-US" altLang="zh-CN" dirty="0" err="1" smtClean="0">
                <a:effectLst/>
              </a:rPr>
              <a:t>cuda</a:t>
            </a:r>
            <a:r>
              <a:rPr lang="en-US" altLang="zh-CN" dirty="0" err="1" smtClean="0">
                <a:solidFill>
                  <a:srgbClr val="666666"/>
                </a:solidFill>
                <a:effectLst/>
              </a:rPr>
              <a:t>.</a:t>
            </a:r>
            <a:r>
              <a:rPr lang="en-US" altLang="zh-CN" dirty="0" err="1" smtClean="0">
                <a:effectLst/>
              </a:rPr>
              <a:t>to_device</a:t>
            </a:r>
            <a:r>
              <a:rPr lang="en-US" altLang="zh-CN" dirty="0" smtClean="0">
                <a:effectLst/>
              </a:rPr>
              <a:t>(</a:t>
            </a:r>
            <a:r>
              <a:rPr lang="en-US" altLang="zh-CN" dirty="0" err="1" smtClean="0">
                <a:effectLst/>
              </a:rPr>
              <a:t>arr</a:t>
            </a:r>
            <a:r>
              <a:rPr lang="en-US" altLang="zh-CN" dirty="0" smtClean="0">
                <a:effectLst/>
              </a:rPr>
              <a:t>)</a:t>
            </a:r>
          </a:p>
          <a:p>
            <a:r>
              <a:rPr lang="en-US" altLang="zh-CN" dirty="0" err="1"/>
              <a:t>cuda</a:t>
            </a:r>
            <a:r>
              <a:rPr lang="en-US" altLang="zh-CN" dirty="0" err="1"/>
              <a:t>.</a:t>
            </a:r>
            <a:r>
              <a:rPr lang="en-US" altLang="zh-CN" dirty="0" err="1"/>
              <a:t>close</a:t>
            </a:r>
            <a:r>
              <a:rPr lang="en-US" altLang="zh-CN" dirty="0"/>
              <a:t>()</a:t>
            </a:r>
            <a:endParaRPr lang="en-US" altLang="zh-CN" dirty="0"/>
          </a:p>
          <a:p>
            <a:r>
              <a:rPr lang="en-US" altLang="zh-CN" b="1" dirty="0" smtClean="0">
                <a:solidFill>
                  <a:srgbClr val="92D050"/>
                </a:solidFill>
                <a:effectLst/>
              </a:rPr>
              <a:t># 2.copy host to device by </a:t>
            </a:r>
            <a:r>
              <a:rPr lang="en-US" altLang="zh-CN" b="1" dirty="0" err="1" smtClean="0">
                <a:solidFill>
                  <a:srgbClr val="92D050"/>
                </a:solidFill>
                <a:effectLst/>
              </a:rPr>
              <a:t>cupy</a:t>
            </a:r>
            <a:endParaRPr lang="en-US" altLang="zh-CN" b="1" dirty="0" smtClean="0">
              <a:solidFill>
                <a:srgbClr val="92D050"/>
              </a:solidFill>
              <a:effectLst/>
            </a:endParaRPr>
          </a:p>
          <a:p>
            <a:r>
              <a:rPr lang="en-US" altLang="zh-CN" b="1" dirty="0"/>
              <a:t>with</a:t>
            </a:r>
            <a:r>
              <a:rPr lang="en-US" altLang="zh-CN" dirty="0"/>
              <a:t> </a:t>
            </a:r>
            <a:r>
              <a:rPr lang="en-US" altLang="zh-CN" dirty="0" err="1" smtClean="0"/>
              <a:t>cp.cuda.</a:t>
            </a:r>
            <a:r>
              <a:rPr lang="en-US" altLang="zh-CN" b="1" dirty="0" err="1" smtClean="0"/>
              <a:t>Device</a:t>
            </a:r>
            <a:r>
              <a:rPr lang="en-US" altLang="zh-CN" dirty="0" smtClean="0"/>
              <a:t>(</a:t>
            </a:r>
            <a:r>
              <a:rPr lang="en-US" altLang="zh-CN" dirty="0"/>
              <a:t>0</a:t>
            </a:r>
            <a:r>
              <a:rPr lang="en-US" altLang="zh-CN" dirty="0" smtClean="0"/>
              <a:t>):</a:t>
            </a:r>
            <a:endParaRPr lang="en-US" altLang="zh-CN" b="1" dirty="0" smtClean="0">
              <a:solidFill>
                <a:srgbClr val="92D050"/>
              </a:solidFill>
              <a:effectLst/>
            </a:endParaRPr>
          </a:p>
          <a:p>
            <a:r>
              <a:rPr lang="en-US" altLang="zh-CN" dirty="0" smtClean="0"/>
              <a:t>    cp_arr1 </a:t>
            </a:r>
            <a:r>
              <a:rPr lang="en-US" altLang="zh-CN" dirty="0" smtClean="0"/>
              <a:t>= </a:t>
            </a:r>
            <a:r>
              <a:rPr lang="en-US" altLang="zh-CN" dirty="0" err="1" smtClean="0"/>
              <a:t>cupy.array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np_arr</a:t>
            </a:r>
            <a:r>
              <a:rPr lang="en-US" altLang="zh-CN" dirty="0" smtClean="0"/>
              <a:t>)</a:t>
            </a:r>
            <a:endParaRPr lang="en-US" altLang="zh-CN" dirty="0" smtClean="0">
              <a:effectLst/>
            </a:endParaRPr>
          </a:p>
          <a:p>
            <a:r>
              <a:rPr lang="en-US" altLang="zh-CN" dirty="0" smtClean="0"/>
              <a:t>    cp_arr2 </a:t>
            </a:r>
            <a:r>
              <a:rPr lang="en-US" altLang="zh-CN" dirty="0" smtClean="0"/>
              <a:t>= </a:t>
            </a:r>
            <a:r>
              <a:rPr lang="en-US" altLang="zh-CN" dirty="0" err="1" smtClean="0"/>
              <a:t>cupy.asarray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np_arr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r>
              <a:rPr lang="en-US" altLang="zh-CN" b="1" dirty="0" smtClean="0">
                <a:solidFill>
                  <a:srgbClr val="92D050"/>
                </a:solidFill>
              </a:rPr>
              <a:t># 3.copy host to device by </a:t>
            </a:r>
            <a:r>
              <a:rPr lang="en-US" altLang="zh-CN" b="1" dirty="0" err="1" smtClean="0">
                <a:solidFill>
                  <a:srgbClr val="92D050"/>
                </a:solidFill>
              </a:rPr>
              <a:t>opencv</a:t>
            </a:r>
            <a:endParaRPr lang="en-US" altLang="zh-CN" b="1" dirty="0" smtClean="0">
              <a:solidFill>
                <a:srgbClr val="92D050"/>
              </a:solidFill>
            </a:endParaRPr>
          </a:p>
          <a:p>
            <a:r>
              <a:rPr lang="en-US" altLang="zh-CN" dirty="0"/>
              <a:t>cv2.cuda.setDevice(0)</a:t>
            </a:r>
          </a:p>
          <a:p>
            <a:r>
              <a:rPr lang="en-US" altLang="zh-CN" dirty="0" err="1" smtClean="0"/>
              <a:t>op_arr</a:t>
            </a:r>
            <a:r>
              <a:rPr lang="en-US" altLang="zh-CN" dirty="0" smtClean="0"/>
              <a:t> </a:t>
            </a:r>
            <a:r>
              <a:rPr lang="en-US" altLang="zh-CN" dirty="0" smtClean="0"/>
              <a:t>= cv2.cuda_gpuMat()</a:t>
            </a:r>
          </a:p>
          <a:p>
            <a:r>
              <a:rPr lang="en-US" altLang="zh-CN" dirty="0" err="1" smtClean="0"/>
              <a:t>op_arr.upload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np_arr</a:t>
            </a:r>
            <a:r>
              <a:rPr lang="en-US" altLang="zh-CN" dirty="0" smtClean="0"/>
              <a:t>)</a:t>
            </a:r>
            <a:endParaRPr lang="en-US" altLang="zh-CN" dirty="0" smtClean="0"/>
          </a:p>
        </p:txBody>
      </p:sp>
      <p:sp>
        <p:nvSpPr>
          <p:cNvPr id="11" name="矩形 10"/>
          <p:cNvSpPr/>
          <p:nvPr/>
        </p:nvSpPr>
        <p:spPr>
          <a:xfrm>
            <a:off x="922700" y="2888039"/>
            <a:ext cx="4795838" cy="313932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7020"/>
                </a:solidFill>
              </a:rPr>
              <a:t># GPU</a:t>
            </a:r>
            <a:r>
              <a:rPr lang="zh-CN" altLang="en-US" b="1" dirty="0" smtClean="0">
                <a:solidFill>
                  <a:srgbClr val="007020"/>
                </a:solidFill>
              </a:rPr>
              <a:t>计算，见下一节！！！</a:t>
            </a:r>
            <a:endParaRPr lang="en-US" altLang="zh-CN" b="1" dirty="0" smtClean="0">
              <a:solidFill>
                <a:srgbClr val="007020"/>
              </a:solidFill>
            </a:endParaRPr>
          </a:p>
          <a:p>
            <a:r>
              <a:rPr lang="mr-IN" altLang="zh-CN" b="1" dirty="0" smtClean="0">
                <a:solidFill>
                  <a:srgbClr val="007020"/>
                </a:solidFill>
              </a:rPr>
              <a:t>……</a:t>
            </a:r>
            <a:r>
              <a:rPr lang="en-US" altLang="zh-CN" b="1" dirty="0" smtClean="0">
                <a:solidFill>
                  <a:srgbClr val="007020"/>
                </a:solidFill>
              </a:rPr>
              <a:t> </a:t>
            </a:r>
          </a:p>
          <a:p>
            <a:r>
              <a:rPr lang="en-US" altLang="zh-CN" b="1" dirty="0">
                <a:solidFill>
                  <a:srgbClr val="007020"/>
                </a:solidFill>
              </a:rPr>
              <a:t>#CPU</a:t>
            </a:r>
            <a:r>
              <a:rPr lang="zh-CN" altLang="en-US" b="1" dirty="0">
                <a:solidFill>
                  <a:srgbClr val="007020"/>
                </a:solidFill>
              </a:rPr>
              <a:t>到</a:t>
            </a:r>
            <a:r>
              <a:rPr lang="en-US" altLang="zh-CN" b="1" dirty="0" smtClean="0">
                <a:solidFill>
                  <a:srgbClr val="007020"/>
                </a:solidFill>
              </a:rPr>
              <a:t>GPU</a:t>
            </a:r>
            <a:endParaRPr lang="en-US" altLang="zh-CN" b="1" dirty="0" smtClean="0">
              <a:solidFill>
                <a:srgbClr val="0E84B5"/>
              </a:solidFill>
            </a:endParaRPr>
          </a:p>
          <a:p>
            <a:r>
              <a:rPr lang="en-US" altLang="zh-CN" b="1" dirty="0" smtClean="0">
                <a:solidFill>
                  <a:srgbClr val="92D050"/>
                </a:solidFill>
              </a:rPr>
              <a:t># 1.copy host to device by </a:t>
            </a:r>
            <a:r>
              <a:rPr lang="en-US" altLang="zh-CN" b="1" dirty="0" err="1" smtClean="0">
                <a:solidFill>
                  <a:srgbClr val="92D050"/>
                </a:solidFill>
              </a:rPr>
              <a:t>numba</a:t>
            </a:r>
            <a:endParaRPr lang="en-US" altLang="zh-CN" b="1" dirty="0" smtClean="0">
              <a:solidFill>
                <a:srgbClr val="92D050"/>
              </a:solidFill>
            </a:endParaRPr>
          </a:p>
          <a:p>
            <a:r>
              <a:rPr lang="en-US" altLang="zh-CN" dirty="0" err="1" smtClean="0">
                <a:effectLst/>
              </a:rPr>
              <a:t>result_array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numba</a:t>
            </a:r>
            <a:r>
              <a:rPr lang="en-US" altLang="zh-CN" dirty="0" err="1" smtClean="0">
                <a:effectLst/>
              </a:rPr>
              <a:t>_arr</a:t>
            </a:r>
            <a:r>
              <a:rPr lang="en-US" altLang="zh-CN" dirty="0" err="1" smtClean="0"/>
              <a:t>.</a:t>
            </a:r>
            <a:r>
              <a:rPr lang="en-US" altLang="zh-CN" dirty="0" err="1" smtClean="0">
                <a:effectLst/>
              </a:rPr>
              <a:t>copy_to_host</a:t>
            </a:r>
            <a:r>
              <a:rPr lang="en-US" altLang="zh-CN" dirty="0" smtClean="0">
                <a:effectLst/>
              </a:rPr>
              <a:t>()</a:t>
            </a:r>
            <a:endParaRPr lang="en-US" altLang="zh-CN" dirty="0"/>
          </a:p>
          <a:p>
            <a:r>
              <a:rPr lang="en-US" altLang="zh-CN" b="1" dirty="0" smtClean="0">
                <a:solidFill>
                  <a:srgbClr val="92D050"/>
                </a:solidFill>
                <a:effectLst/>
              </a:rPr>
              <a:t># 2.copy host to device by </a:t>
            </a:r>
            <a:r>
              <a:rPr lang="en-US" altLang="zh-CN" b="1" dirty="0" err="1" smtClean="0">
                <a:solidFill>
                  <a:srgbClr val="92D050"/>
                </a:solidFill>
                <a:effectLst/>
              </a:rPr>
              <a:t>cupy</a:t>
            </a:r>
            <a:endParaRPr lang="en-US" altLang="zh-CN" b="1" dirty="0" smtClean="0">
              <a:solidFill>
                <a:srgbClr val="92D050"/>
              </a:solidFill>
              <a:effectLst/>
            </a:endParaRPr>
          </a:p>
          <a:p>
            <a:r>
              <a:rPr lang="en-US" altLang="zh-CN" dirty="0" err="1" smtClean="0">
                <a:effectLst/>
              </a:rPr>
              <a:t>result_array</a:t>
            </a:r>
            <a:r>
              <a:rPr lang="en-US" altLang="zh-CN" dirty="0" smtClean="0"/>
              <a:t> = cp_arr1.get()</a:t>
            </a:r>
            <a:endParaRPr lang="en-US" altLang="zh-CN" dirty="0" smtClean="0">
              <a:effectLst/>
            </a:endParaRPr>
          </a:p>
          <a:p>
            <a:r>
              <a:rPr lang="en-US" altLang="zh-CN" dirty="0" err="1" smtClean="0">
                <a:effectLst/>
              </a:rPr>
              <a:t>result_array</a:t>
            </a:r>
            <a:r>
              <a:rPr lang="en-US" altLang="zh-CN" dirty="0" smtClean="0"/>
              <a:t> = </a:t>
            </a:r>
            <a:r>
              <a:rPr lang="en-US" altLang="zh-CN" dirty="0" err="1" smtClean="0">
                <a:effectLst/>
              </a:rPr>
              <a:t>cp</a:t>
            </a:r>
            <a:r>
              <a:rPr lang="en-US" altLang="zh-CN" dirty="0" err="1" smtClean="0"/>
              <a:t>.</a:t>
            </a:r>
            <a:r>
              <a:rPr lang="en-US" altLang="zh-CN" dirty="0" err="1" smtClean="0">
                <a:effectLst/>
              </a:rPr>
              <a:t>asnumpy</a:t>
            </a:r>
            <a:r>
              <a:rPr lang="en-US" altLang="zh-CN" dirty="0" smtClean="0">
                <a:effectLst/>
              </a:rPr>
              <a:t>(</a:t>
            </a:r>
            <a:r>
              <a:rPr lang="en-US" altLang="zh-CN" dirty="0" smtClean="0"/>
              <a:t>cp_arr1</a:t>
            </a:r>
            <a:r>
              <a:rPr lang="en-US" altLang="zh-CN" dirty="0" smtClean="0">
                <a:effectLst/>
              </a:rPr>
              <a:t>)</a:t>
            </a:r>
            <a:endParaRPr lang="en-US" altLang="zh-CN" dirty="0" smtClean="0"/>
          </a:p>
          <a:p>
            <a:r>
              <a:rPr lang="en-US" altLang="zh-CN" b="1" dirty="0" smtClean="0">
                <a:solidFill>
                  <a:srgbClr val="92D050"/>
                </a:solidFill>
              </a:rPr>
              <a:t># 3.copy host to device by </a:t>
            </a:r>
            <a:r>
              <a:rPr lang="en-US" altLang="zh-CN" b="1" dirty="0" err="1" smtClean="0">
                <a:solidFill>
                  <a:srgbClr val="92D050"/>
                </a:solidFill>
              </a:rPr>
              <a:t>opencv</a:t>
            </a:r>
            <a:endParaRPr lang="en-US" altLang="zh-CN" b="1" dirty="0" smtClean="0">
              <a:solidFill>
                <a:srgbClr val="92D050"/>
              </a:solidFill>
            </a:endParaRPr>
          </a:p>
          <a:p>
            <a:r>
              <a:rPr lang="en-US" altLang="zh-CN" dirty="0" err="1"/>
              <a:t>o</a:t>
            </a:r>
            <a:r>
              <a:rPr lang="en-US" altLang="zh-CN" dirty="0" err="1" smtClean="0"/>
              <a:t>p_arr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np_arr.download</a:t>
            </a:r>
            <a:r>
              <a:rPr lang="en-US" altLang="zh-CN" dirty="0" smtClean="0"/>
              <a:t>()</a:t>
            </a:r>
          </a:p>
          <a:p>
            <a:endParaRPr lang="zh-CN" altLang="en-US" dirty="0"/>
          </a:p>
        </p:txBody>
      </p:sp>
      <p:sp>
        <p:nvSpPr>
          <p:cNvPr id="5" name="下箭头 4"/>
          <p:cNvSpPr/>
          <p:nvPr/>
        </p:nvSpPr>
        <p:spPr>
          <a:xfrm rot="5400000">
            <a:off x="6448015" y="3486759"/>
            <a:ext cx="482923" cy="19418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57352" y="1008323"/>
            <a:ext cx="20569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GPU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CPU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通信</a:t>
            </a:r>
            <a:endParaRPr kumimoji="1"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7352" y="1456169"/>
            <a:ext cx="9605010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p"/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Host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端：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CPU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端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p"/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Device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端：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GPU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端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613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7975381" cy="523220"/>
          </a:xfrm>
        </p:spPr>
        <p:txBody>
          <a:bodyPr/>
          <a:lstStyle/>
          <a:p>
            <a:r>
              <a:rPr kumimoji="1" lang="zh-CN" altLang="en-US" dirty="0" smtClean="0"/>
              <a:t>计算流程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57351" y="1450334"/>
            <a:ext cx="1157271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方法一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：调用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框架已定义的算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子</a:t>
            </a:r>
            <a:endParaRPr lang="en-US" altLang="zh-CN" sz="2000" dirty="0"/>
          </a:p>
          <a:p>
            <a:pPr marL="285750" indent="-285750">
              <a:buFont typeface="Wingdings" charset="2"/>
              <a:buChar char="Ø"/>
            </a:pPr>
            <a:endParaRPr lang="en-US" altLang="zh-CN" sz="2000" dirty="0" smtClean="0"/>
          </a:p>
          <a:p>
            <a:pPr marL="285750" indent="-285750">
              <a:buFont typeface="Wingdings" charset="2"/>
              <a:buChar char="Ø"/>
            </a:pPr>
            <a:endParaRPr lang="en-US" altLang="zh-CN" sz="2000" dirty="0"/>
          </a:p>
          <a:p>
            <a:pPr marL="285750" indent="-285750">
              <a:buFont typeface="Wingdings" charset="2"/>
              <a:buChar char="Ø"/>
            </a:pPr>
            <a:endParaRPr lang="en-US" altLang="zh-CN" sz="2000" dirty="0" smtClean="0"/>
          </a:p>
          <a:p>
            <a:endParaRPr lang="en-US" altLang="zh-CN" dirty="0" smtClean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048032"/>
              </p:ext>
            </p:extLst>
          </p:nvPr>
        </p:nvGraphicFramePr>
        <p:xfrm>
          <a:off x="590548" y="2068768"/>
          <a:ext cx="10970783" cy="468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3695277"/>
                <a:gridCol w="4566173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框架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子模块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接口举例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数学运算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u="none" strike="noStrike" dirty="0" smtClean="0">
                          <a:solidFill>
                            <a:srgbClr val="9B59B6"/>
                          </a:solidFill>
                          <a:effectLst/>
                          <a:hlinkClick r:id="rId3" tooltip="cupy.add"/>
                        </a:rPr>
                        <a:t>cupy.add</a:t>
                      </a:r>
                      <a:endParaRPr lang="en-US" u="none" strike="noStrike" dirty="0" smtClean="0">
                        <a:solidFill>
                          <a:srgbClr val="9B59B6"/>
                        </a:solidFill>
                        <a:effectLst/>
                      </a:endParaRPr>
                    </a:p>
                    <a:p>
                      <a:pPr fontAlgn="ctr"/>
                      <a:r>
                        <a:rPr lang="en-US" altLang="zh-CN" sz="1800" b="0" i="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 tooltip="cupy.subtract"/>
                        </a:rPr>
                        <a:t>cupy.subtract</a:t>
                      </a:r>
                      <a:endParaRPr lang="en-US" altLang="zh-CN" sz="1800" b="0" i="0" u="none" strike="noStrike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en-US" altLang="zh-CN" sz="1800" b="0" i="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 tooltip="cupy.multiply"/>
                        </a:rPr>
                        <a:t>cupy.multiply</a:t>
                      </a:r>
                      <a:endParaRPr lang="en-US" altLang="zh-CN" sz="1800" b="0" i="0" u="none" strike="noStrike" kern="120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ctr"/>
                      <a:r>
                        <a:rPr lang="mr-IN" smtClean="0">
                          <a:effectLst/>
                        </a:rPr>
                        <a:t>……</a:t>
                      </a:r>
                      <a:endParaRPr lang="en-US" dirty="0">
                        <a:effectLst/>
                      </a:endParaRPr>
                    </a:p>
                  </a:txBody>
                  <a:tcPr marL="101600" marR="101600" marT="50800" marB="5080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三角函数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 tooltip="cupy.sin"/>
                        </a:rPr>
                        <a:t>cupy.sin</a:t>
                      </a:r>
                      <a:endParaRPr lang="en-US" altLang="zh-CN" sz="1800" b="0" i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 tooltip="cupy.cos"/>
                        </a:rPr>
                        <a:t>cupy.cos</a:t>
                      </a:r>
                      <a:endParaRPr lang="en-US" altLang="zh-CN" sz="1800" b="0" i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 tooltip="cupy.tan"/>
                        </a:rPr>
                        <a:t>cupy.tan</a:t>
                      </a:r>
                      <a:endParaRPr lang="en-US" altLang="zh-CN" sz="1800" b="0" i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mr-IN" altLang="zh-CN" dirty="0" smtClean="0"/>
                        <a:t>……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fft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 tooltip="cupy.fft.fft"/>
                        </a:rPr>
                        <a:t>cupy.fft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 tooltip="cupy.fft.fft"/>
                        </a:rPr>
                        <a:t>cupy.fft.fft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科学计算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 tooltip="cupyx.scipy.fft.fft"/>
                        </a:rPr>
                        <a:t>cupyx.scipy.fft</a:t>
                      </a:r>
                      <a:r>
                        <a:rPr lang="zh-CN" alt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离散</a:t>
                      </a:r>
                      <a:r>
                        <a:rPr lang="zh-CN" altLang="en-US" dirty="0" smtClean="0"/>
                        <a:t>傅立叶变换</a:t>
                      </a:r>
                      <a:endParaRPr lang="en-US" altLang="zh-CN" sz="1800" b="0" i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 tooltip="cupyx.scipy.linalg.solve_triangular"/>
                        </a:rPr>
                        <a:t>cupyx.scipy.linalg</a:t>
                      </a:r>
                      <a:r>
                        <a:rPr lang="zh-CN" alt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线性代数</a:t>
                      </a:r>
                      <a:endParaRPr lang="en-US" altLang="zh-CN" sz="1800" b="0" i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 tooltip="cupyx.scipy.ndimage.convolve"/>
                        </a:rPr>
                        <a:t>cupyx.scipy.ndimage</a:t>
                      </a:r>
                      <a:r>
                        <a:rPr lang="zh-CN" alt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图像处理</a:t>
                      </a:r>
                      <a:endParaRPr lang="en-US" altLang="zh-CN" sz="1800" b="0" i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mr-IN" altLang="zh-CN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endParaRPr lang="en-US" altLang="zh-CN" sz="1800" b="0" i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 tooltip="cupyx.scipy.fft.fft"/>
                        </a:rPr>
                        <a:t>cupyx.scipy.fft.fft</a:t>
                      </a:r>
                      <a:endParaRPr lang="en-US" altLang="zh-CN" sz="1800" b="0" i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3" tooltip="cupyx.scipy.linalg.block_diag"/>
                        </a:rPr>
                        <a:t>cupyx.scipy.linalg.block_diag</a:t>
                      </a:r>
                      <a:endParaRPr lang="en-US" altLang="zh-CN" sz="1800" b="0" i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4" tooltip="cupyx.scipy.ndimage.gaussian_filter"/>
                        </a:rPr>
                        <a:t>cupyx.scipy.ndimage.gaussian_filter</a:t>
                      </a:r>
                      <a:endParaRPr lang="en-US" altLang="zh-CN" sz="1800" b="0" i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mr-IN" altLang="zh-CN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800" b="0" i="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57351" y="1023712"/>
            <a:ext cx="15167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GPU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端计算</a:t>
            </a:r>
            <a:endParaRPr kumimoji="1"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58299" y="1671037"/>
            <a:ext cx="2435282" cy="377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err="1">
                <a:latin typeface="Microsoft YaHei" charset="-122"/>
                <a:ea typeface="Microsoft YaHei" charset="-122"/>
                <a:cs typeface="Microsoft YaHei" charset="-122"/>
              </a:rPr>
              <a:t>CuPy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中实现的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GPU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计算接口</a:t>
            </a:r>
            <a:endParaRPr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119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7975381" cy="523220"/>
          </a:xfrm>
        </p:spPr>
        <p:txBody>
          <a:bodyPr/>
          <a:lstStyle/>
          <a:p>
            <a:r>
              <a:rPr kumimoji="1" lang="zh-CN" altLang="en-US" dirty="0" smtClean="0"/>
              <a:t>计算流程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61" y="3035123"/>
            <a:ext cx="4064000" cy="1295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98460" y="4611654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 smtClean="0"/>
              <a:t>CuPy</a:t>
            </a:r>
            <a:r>
              <a:rPr kumimoji="1" lang="zh-CN" altLang="en-US" sz="1400" dirty="0" smtClean="0"/>
              <a:t>元素级核函数</a:t>
            </a:r>
            <a:endParaRPr kumimoji="1" lang="zh-CN" altLang="en-US" sz="1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231" y="2262316"/>
            <a:ext cx="4285563" cy="206820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83510" y="4539863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 smtClean="0"/>
              <a:t>CuPy</a:t>
            </a:r>
            <a:r>
              <a:rPr kumimoji="1" lang="zh-CN" altLang="en-US" sz="1400" dirty="0" smtClean="0"/>
              <a:t>归约核函数</a:t>
            </a:r>
            <a:endParaRPr kumimoji="1"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357351" y="1023712"/>
            <a:ext cx="15167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GPU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端计算</a:t>
            </a:r>
            <a:endParaRPr kumimoji="1"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7351" y="1450334"/>
            <a:ext cx="11572711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方法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二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：定制特定类型核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函数</a:t>
            </a:r>
            <a:endParaRPr lang="en-US" altLang="zh-CN" sz="2000" dirty="0" smtClean="0"/>
          </a:p>
          <a:p>
            <a:pPr marL="285750" indent="-285750">
              <a:buFont typeface="Wingdings" charset="2"/>
              <a:buChar char="Ø"/>
            </a:pPr>
            <a:endParaRPr lang="en-US" altLang="zh-CN" sz="2000" dirty="0"/>
          </a:p>
          <a:p>
            <a:pPr marL="285750" indent="-285750">
              <a:buFont typeface="Wingdings" charset="2"/>
              <a:buChar char="Ø"/>
            </a:pPr>
            <a:endParaRPr lang="en-US" altLang="zh-CN" sz="2000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2237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7975381" cy="523220"/>
          </a:xfrm>
        </p:spPr>
        <p:txBody>
          <a:bodyPr/>
          <a:lstStyle/>
          <a:p>
            <a:r>
              <a:rPr kumimoji="1" lang="zh-CN" altLang="en-US" dirty="0" smtClean="0"/>
              <a:t>计算流程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799397" y="1996876"/>
            <a:ext cx="11572711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理解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GPU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CPU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计算单元差异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Ø"/>
            </a:pPr>
            <a:endParaRPr lang="en-US" altLang="zh-CN" sz="2000" dirty="0" smtClean="0"/>
          </a:p>
          <a:p>
            <a:pPr marL="285750" indent="-285750">
              <a:buFont typeface="Wingdings" charset="2"/>
              <a:buChar char="Ø"/>
            </a:pPr>
            <a:endParaRPr lang="en-US" altLang="zh-CN" sz="2000" dirty="0"/>
          </a:p>
          <a:p>
            <a:pPr marL="285750" indent="-285750">
              <a:buFont typeface="Wingdings" charset="2"/>
              <a:buChar char="Ø"/>
            </a:pPr>
            <a:endParaRPr lang="en-US" altLang="zh-CN" sz="2000" dirty="0" smtClean="0"/>
          </a:p>
          <a:p>
            <a:pPr marL="285750" indent="-285750">
              <a:buFont typeface="Wingdings" charset="2"/>
              <a:buChar char="Ø"/>
            </a:pPr>
            <a:endParaRPr lang="en-US" altLang="zh-CN" sz="2000" dirty="0"/>
          </a:p>
          <a:p>
            <a:pPr marL="285750" indent="-285750">
              <a:buFont typeface="Wingdings" charset="2"/>
              <a:buChar char="Ø"/>
            </a:pPr>
            <a:endParaRPr lang="en-US" altLang="zh-CN" sz="2000" dirty="0" smtClean="0"/>
          </a:p>
          <a:p>
            <a:pPr marL="285750" indent="-285750">
              <a:buFont typeface="Wingdings" charset="2"/>
              <a:buChar char="Ø"/>
            </a:pPr>
            <a:endParaRPr lang="en-US" altLang="zh-CN" sz="2000" dirty="0"/>
          </a:p>
          <a:p>
            <a:pPr marL="285750" indent="-285750">
              <a:buFont typeface="Wingdings" charset="2"/>
              <a:buChar char="Ø"/>
            </a:pPr>
            <a:endParaRPr lang="en-US" altLang="zh-CN" sz="2000" dirty="0" smtClean="0"/>
          </a:p>
          <a:p>
            <a:pPr marL="285750" indent="-285750">
              <a:buFont typeface="Wingdings" charset="2"/>
              <a:buChar char="Ø"/>
            </a:pPr>
            <a:endParaRPr lang="en-US" altLang="zh-CN" sz="2000" dirty="0"/>
          </a:p>
          <a:p>
            <a:pPr marL="285750" indent="-285750">
              <a:buFont typeface="Wingdings" charset="2"/>
              <a:buChar char="Ø"/>
            </a:pPr>
            <a:endParaRPr lang="en-US" altLang="zh-CN" sz="2000" dirty="0" smtClean="0"/>
          </a:p>
          <a:p>
            <a:pPr marL="285750" indent="-285750">
              <a:buFont typeface="Wingdings" charset="2"/>
              <a:buChar char="Ø"/>
            </a:pPr>
            <a:endParaRPr lang="en-US" altLang="zh-CN" sz="2000" dirty="0"/>
          </a:p>
          <a:p>
            <a:pPr marL="285750" indent="-285750">
              <a:buFont typeface="Wingdings" charset="2"/>
              <a:buChar char="Ø"/>
            </a:pPr>
            <a:endParaRPr lang="en-US" altLang="zh-CN" sz="2000" dirty="0" smtClean="0"/>
          </a:p>
          <a:p>
            <a:pPr marL="285750" indent="-285750">
              <a:buFont typeface="Wingdings" charset="2"/>
              <a:buChar char="Ø"/>
            </a:pPr>
            <a:endParaRPr lang="en-US" altLang="zh-CN" sz="2000" dirty="0"/>
          </a:p>
          <a:p>
            <a:pPr marL="285750" indent="-285750">
              <a:buFont typeface="Wingdings" charset="2"/>
              <a:buChar char="Ø"/>
            </a:pPr>
            <a:endParaRPr lang="en-US" altLang="zh-CN" sz="2000" dirty="0" smtClean="0"/>
          </a:p>
          <a:p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397" y="2648269"/>
            <a:ext cx="6057900" cy="2984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254313" y="5845691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CPU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GPU</a:t>
            </a:r>
            <a:r>
              <a:rPr kumimoji="1" lang="zh-CN" altLang="en-US" dirty="0" smtClean="0"/>
              <a:t>基本结构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04" y="2648269"/>
            <a:ext cx="4128872" cy="31276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矩形 11"/>
          <p:cNvSpPr/>
          <p:nvPr/>
        </p:nvSpPr>
        <p:spPr>
          <a:xfrm>
            <a:off x="1947793" y="584569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软硬件对应关系</a:t>
            </a:r>
          </a:p>
        </p:txBody>
      </p:sp>
      <p:sp>
        <p:nvSpPr>
          <p:cNvPr id="8" name="矩形 7"/>
          <p:cNvSpPr/>
          <p:nvPr/>
        </p:nvSpPr>
        <p:spPr>
          <a:xfrm>
            <a:off x="357351" y="1450334"/>
            <a:ext cx="11572711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方法三：定制原始核函数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理解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Grid\Block\Threads</a:t>
            </a:r>
          </a:p>
          <a:p>
            <a:pPr marL="285750" indent="-285750">
              <a:buFont typeface="Wingdings" charset="2"/>
              <a:buChar char="Ø"/>
            </a:pP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Ø"/>
            </a:pP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7351" y="1023712"/>
            <a:ext cx="15167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GPU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端计算</a:t>
            </a:r>
            <a:endParaRPr kumimoji="1"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103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7975381" cy="523220"/>
          </a:xfrm>
        </p:spPr>
        <p:txBody>
          <a:bodyPr/>
          <a:lstStyle/>
          <a:p>
            <a:r>
              <a:rPr kumimoji="1" lang="zh-CN" altLang="en-US" dirty="0" smtClean="0"/>
              <a:t>计算流程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2641" y="2067504"/>
            <a:ext cx="4654804" cy="469392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5" name="右箭头 14"/>
          <p:cNvSpPr/>
          <p:nvPr/>
        </p:nvSpPr>
        <p:spPr>
          <a:xfrm rot="10800000">
            <a:off x="4893424" y="4006498"/>
            <a:ext cx="1492136" cy="426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标注 15"/>
          <p:cNvSpPr/>
          <p:nvPr/>
        </p:nvSpPr>
        <p:spPr>
          <a:xfrm>
            <a:off x="4522412" y="553234"/>
            <a:ext cx="3666600" cy="1310287"/>
          </a:xfrm>
          <a:prstGeom prst="wedgeRectCallout">
            <a:avLst>
              <a:gd name="adj1" fmla="val -51175"/>
              <a:gd name="adj2" fmla="val 834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实现更高效的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CUDA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核函数，还需要深入理解更多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GPU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存储机制、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线程调度的原理！！！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7351" y="1023712"/>
            <a:ext cx="15167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GPU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端计算</a:t>
            </a:r>
            <a:endParaRPr kumimoji="1"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7351" y="1450334"/>
            <a:ext cx="1157271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方法三：定制原始核函数</a:t>
            </a:r>
            <a:endParaRPr lang="en-US" altLang="zh-CN" sz="1600" dirty="0"/>
          </a:p>
          <a:p>
            <a:pPr marL="285750" indent="-285750">
              <a:buFont typeface="Wingdings" charset="2"/>
              <a:buChar char="Ø"/>
            </a:pPr>
            <a:r>
              <a:rPr lang="zh-CN" altLang="en-US" sz="2000" dirty="0"/>
              <a:t>线程索引和</a:t>
            </a:r>
            <a:r>
              <a:rPr lang="en-US" altLang="zh-CN" sz="2000" dirty="0" err="1"/>
              <a:t>Numba</a:t>
            </a:r>
            <a:r>
              <a:rPr lang="zh-CN" altLang="en-US" sz="2000" dirty="0"/>
              <a:t>计算示例</a:t>
            </a:r>
            <a:endParaRPr lang="en-US" altLang="zh-CN" sz="2000" dirty="0"/>
          </a:p>
          <a:p>
            <a:pPr marL="285750" indent="-285750">
              <a:buFont typeface="Wingdings" charset="2"/>
              <a:buChar char="Ø"/>
            </a:pPr>
            <a:endParaRPr lang="en-US" altLang="zh-CN" sz="2000" dirty="0"/>
          </a:p>
          <a:p>
            <a:pPr marL="285750" indent="-285750">
              <a:buFont typeface="Wingdings" charset="2"/>
              <a:buChar char="Ø"/>
            </a:pPr>
            <a:endParaRPr lang="en-US" altLang="zh-CN" sz="2000" dirty="0" smtClean="0"/>
          </a:p>
          <a:p>
            <a:endParaRPr lang="en-US" altLang="zh-CN" dirty="0" smtClean="0"/>
          </a:p>
        </p:txBody>
      </p:sp>
      <p:grpSp>
        <p:nvGrpSpPr>
          <p:cNvPr id="5" name="组 4"/>
          <p:cNvGrpSpPr/>
          <p:nvPr/>
        </p:nvGrpSpPr>
        <p:grpSpPr>
          <a:xfrm>
            <a:off x="796403" y="2793699"/>
            <a:ext cx="4097020" cy="2676807"/>
            <a:chOff x="796403" y="2793699"/>
            <a:chExt cx="4097020" cy="2676807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403" y="2793699"/>
              <a:ext cx="4097020" cy="2676807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4" name="矩形 3"/>
            <p:cNvSpPr/>
            <p:nvPr/>
          </p:nvSpPr>
          <p:spPr>
            <a:xfrm>
              <a:off x="4358640" y="5181600"/>
              <a:ext cx="534783" cy="167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49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638063" y="3000215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t</a:t>
            </a:r>
            <a:r>
              <a:rPr lang="en-US" altLang="zh-CN" b="1" dirty="0" err="1" smtClean="0"/>
              <a:t>orch.utils.dlpack</a:t>
            </a:r>
            <a:endParaRPr lang="en-US" altLang="zh-CN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6015039" y="4783491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/>
              <a:t>tfdlpack</a:t>
            </a:r>
            <a:endParaRPr kumimoji="1" lang="zh-CN" altLang="en-US" b="1" dirty="0"/>
          </a:p>
        </p:txBody>
      </p:sp>
      <p:cxnSp>
        <p:nvCxnSpPr>
          <p:cNvPr id="10" name="直线连接符 9"/>
          <p:cNvCxnSpPr/>
          <p:nvPr/>
        </p:nvCxnSpPr>
        <p:spPr>
          <a:xfrm flipV="1">
            <a:off x="6740014" y="2449732"/>
            <a:ext cx="1120791" cy="2305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740014" y="3408071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/>
              <a:t>tfdlpack</a:t>
            </a:r>
            <a:endParaRPr kumimoji="1" lang="zh-CN" altLang="en-US" b="1" dirty="0"/>
          </a:p>
        </p:txBody>
      </p:sp>
      <p:grpSp>
        <p:nvGrpSpPr>
          <p:cNvPr id="20" name="组 19"/>
          <p:cNvGrpSpPr/>
          <p:nvPr/>
        </p:nvGrpSpPr>
        <p:grpSpPr>
          <a:xfrm>
            <a:off x="5103814" y="1347797"/>
            <a:ext cx="7131050" cy="4985936"/>
            <a:chOff x="5060950" y="1347797"/>
            <a:chExt cx="7131050" cy="4985936"/>
          </a:xfrm>
        </p:grpSpPr>
        <p:graphicFrame>
          <p:nvGraphicFramePr>
            <p:cNvPr id="6" name="图表 5"/>
            <p:cNvGraphicFramePr/>
            <p:nvPr>
              <p:extLst>
                <p:ext uri="{D42A27DB-BD31-4B8C-83A1-F6EECF244321}">
                  <p14:modId xmlns:p14="http://schemas.microsoft.com/office/powerpoint/2010/main" val="873334306"/>
                </p:ext>
              </p:extLst>
            </p:nvPr>
          </p:nvGraphicFramePr>
          <p:xfrm>
            <a:off x="5060950" y="1347797"/>
            <a:ext cx="7131050" cy="498593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9" name="文本框 18"/>
            <p:cNvSpPr txBox="1"/>
            <p:nvPr/>
          </p:nvSpPr>
          <p:spPr>
            <a:xfrm>
              <a:off x="7054106" y="4735742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 err="1" smtClean="0"/>
                <a:t>tfdlpack</a:t>
              </a:r>
              <a:endParaRPr kumimoji="1" lang="zh-CN" altLang="en-US" b="1" dirty="0"/>
            </a:p>
          </p:txBody>
        </p:sp>
      </p:grpSp>
      <p:sp>
        <p:nvSpPr>
          <p:cNvPr id="21" name="矩形 20"/>
          <p:cNvSpPr/>
          <p:nvPr/>
        </p:nvSpPr>
        <p:spPr>
          <a:xfrm>
            <a:off x="5362575" y="1261748"/>
            <a:ext cx="6296025" cy="5272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0158413" y="1471613"/>
            <a:ext cx="130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GPU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端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1789199" y="3579173"/>
            <a:ext cx="1675556" cy="1675556"/>
            <a:chOff x="529040" y="3310379"/>
            <a:chExt cx="1675556" cy="1675556"/>
          </a:xfrm>
        </p:grpSpPr>
        <p:sp>
          <p:nvSpPr>
            <p:cNvPr id="24" name="椭圆 23"/>
            <p:cNvSpPr/>
            <p:nvPr/>
          </p:nvSpPr>
          <p:spPr>
            <a:xfrm>
              <a:off x="529040" y="3310379"/>
              <a:ext cx="1675556" cy="1675556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椭圆 4"/>
            <p:cNvSpPr/>
            <p:nvPr/>
          </p:nvSpPr>
          <p:spPr>
            <a:xfrm>
              <a:off x="774419" y="3555758"/>
              <a:ext cx="1184798" cy="11847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900" dirty="0" err="1" smtClean="0"/>
                <a:t>NumPy</a:t>
              </a:r>
              <a:endParaRPr lang="zh-CN" altLang="en-US" sz="1900" kern="1200" dirty="0"/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9758625" y="2335297"/>
            <a:ext cx="1675556" cy="1675556"/>
            <a:chOff x="529040" y="3310379"/>
            <a:chExt cx="1675556" cy="1675556"/>
          </a:xfrm>
        </p:grpSpPr>
        <p:sp>
          <p:nvSpPr>
            <p:cNvPr id="27" name="椭圆 26"/>
            <p:cNvSpPr/>
            <p:nvPr/>
          </p:nvSpPr>
          <p:spPr>
            <a:xfrm>
              <a:off x="529040" y="3310379"/>
              <a:ext cx="1675556" cy="1675556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椭圆 4"/>
            <p:cNvSpPr/>
            <p:nvPr/>
          </p:nvSpPr>
          <p:spPr>
            <a:xfrm>
              <a:off x="774419" y="3555758"/>
              <a:ext cx="1184798" cy="11847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900" kern="1200" dirty="0" err="1" smtClean="0"/>
                <a:t>OpenCV</a:t>
              </a:r>
              <a:endParaRPr lang="zh-CN" altLang="en-US" sz="1900" kern="1200" dirty="0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1581251" y="3307738"/>
            <a:ext cx="2736858" cy="2405698"/>
            <a:chOff x="1581251" y="2735557"/>
            <a:chExt cx="2736858" cy="2405698"/>
          </a:xfrm>
        </p:grpSpPr>
        <p:sp>
          <p:nvSpPr>
            <p:cNvPr id="31" name="矩形 30"/>
            <p:cNvSpPr/>
            <p:nvPr/>
          </p:nvSpPr>
          <p:spPr>
            <a:xfrm>
              <a:off x="1581251" y="2735557"/>
              <a:ext cx="2353032" cy="240569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017947" y="2773919"/>
              <a:ext cx="1300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C</a:t>
              </a:r>
              <a:r>
                <a:rPr kumimoji="1"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rPr>
                <a:t>PU</a:t>
              </a:r>
              <a:r>
                <a:rPr kumimoji="1" lang="zh-CN" altLang="en-US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端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cxnSp>
        <p:nvCxnSpPr>
          <p:cNvPr id="35" name="直线箭头连接符 34"/>
          <p:cNvCxnSpPr>
            <a:stCxn id="31" idx="3"/>
          </p:cNvCxnSpPr>
          <p:nvPr/>
        </p:nvCxnSpPr>
        <p:spPr>
          <a:xfrm>
            <a:off x="3934283" y="4510587"/>
            <a:ext cx="1428292" cy="0"/>
          </a:xfrm>
          <a:prstGeom prst="straightConnector1">
            <a:avLst/>
          </a:prstGeom>
          <a:ln cap="flat">
            <a:headEnd type="stealth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357351" y="1422917"/>
            <a:ext cx="490537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p"/>
            </a:pP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目的</a:t>
            </a:r>
            <a:endParaRPr kumimoji="1" lang="en-US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减少相同框架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device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host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传输开销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减少不同框架引入的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device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host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重复传输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将计算尽量放在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GPU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端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4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7975381" cy="523220"/>
          </a:xfrm>
        </p:spPr>
        <p:txBody>
          <a:bodyPr/>
          <a:lstStyle/>
          <a:p>
            <a:r>
              <a:rPr kumimoji="1" lang="zh-CN" altLang="en-US" dirty="0" smtClean="0"/>
              <a:t>计算流程</a:t>
            </a:r>
            <a:endParaRPr kumimoji="1"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357351" y="1023712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框架之间交互</a:t>
            </a:r>
            <a:endParaRPr kumimoji="1"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43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7351" y="1423822"/>
            <a:ext cx="5609228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p"/>
            </a:pP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目的</a:t>
            </a: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kumimoji="1" lang="en-US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CPU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多线程情况下，单个核函数同时正确处理不同的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898152" y="2791013"/>
            <a:ext cx="4417805" cy="3104773"/>
            <a:chOff x="731519" y="2153027"/>
            <a:chExt cx="4417805" cy="310477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19" y="2153027"/>
              <a:ext cx="4417805" cy="3104773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1005840" y="4053840"/>
              <a:ext cx="4143484" cy="105156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234514" y="6015681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Numba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示例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954" y="4963097"/>
            <a:ext cx="6299406" cy="78028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786398" y="6015681"/>
            <a:ext cx="2325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OpenCV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-CUDA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示例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0911840" y="5122295"/>
            <a:ext cx="111252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8861107" y="5588926"/>
            <a:ext cx="1075373" cy="1544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占位符 1"/>
          <p:cNvSpPr txBox="1">
            <a:spLocks/>
          </p:cNvSpPr>
          <p:nvPr/>
        </p:nvSpPr>
        <p:spPr>
          <a:xfrm>
            <a:off x="590550" y="349251"/>
            <a:ext cx="7975381" cy="52322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计算流程</a:t>
            </a:r>
            <a:endParaRPr kumimoji="1" lang="en-US" dirty="0"/>
          </a:p>
        </p:txBody>
      </p:sp>
      <p:sp>
        <p:nvSpPr>
          <p:cNvPr id="14" name="矩形 13"/>
          <p:cNvSpPr/>
          <p:nvPr/>
        </p:nvSpPr>
        <p:spPr>
          <a:xfrm>
            <a:off x="357351" y="1023712"/>
            <a:ext cx="20072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CPU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多线程支持</a:t>
            </a:r>
            <a:endParaRPr kumimoji="1"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74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夜景人像中的优化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72440" y="1203960"/>
            <a:ext cx="8401659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服务端处理流程</a:t>
            </a:r>
            <a:endParaRPr kumimoji="1" lang="en-US" altLang="zh-CN" sz="20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p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算法流程多，包含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个大模块，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多个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深度学习模型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p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大人脸耗时高，体现在超清、融合和人脸对齐反对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齐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等操作耗时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100ms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以上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p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算法逻辑复杂，计算复杂度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高，新增模块需要处理大人脸和全图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椭圆 4"/>
          <p:cNvSpPr/>
          <p:nvPr/>
        </p:nvSpPr>
        <p:spPr>
          <a:xfrm>
            <a:off x="5108008" y="2940273"/>
            <a:ext cx="1670536" cy="1670753"/>
          </a:xfrm>
          <a:custGeom>
            <a:avLst/>
            <a:gdLst/>
            <a:ahLst/>
            <a:cxnLst/>
            <a:rect l="l" t="t" r="r" b="b"/>
            <a:pathLst>
              <a:path w="1152128" h="1152128">
                <a:moveTo>
                  <a:pt x="576064" y="0"/>
                </a:moveTo>
                <a:lnTo>
                  <a:pt x="1152128" y="0"/>
                </a:lnTo>
                <a:lnTo>
                  <a:pt x="1152128" y="576064"/>
                </a:lnTo>
                <a:cubicBezTo>
                  <a:pt x="1152128" y="894215"/>
                  <a:pt x="894215" y="1152128"/>
                  <a:pt x="576064" y="1152128"/>
                </a:cubicBezTo>
                <a:cubicBezTo>
                  <a:pt x="257913" y="1152128"/>
                  <a:pt x="0" y="894215"/>
                  <a:pt x="0" y="576064"/>
                </a:cubicBezTo>
                <a:cubicBezTo>
                  <a:pt x="0" y="257913"/>
                  <a:pt x="257913" y="0"/>
                  <a:pt x="57606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1200"/>
          </a:p>
        </p:txBody>
      </p:sp>
      <p:sp>
        <p:nvSpPr>
          <p:cNvPr id="5" name="椭圆 4"/>
          <p:cNvSpPr/>
          <p:nvPr/>
        </p:nvSpPr>
        <p:spPr>
          <a:xfrm>
            <a:off x="7348738" y="2940273"/>
            <a:ext cx="1670536" cy="1670753"/>
          </a:xfrm>
          <a:custGeom>
            <a:avLst/>
            <a:gdLst/>
            <a:ahLst/>
            <a:cxnLst/>
            <a:rect l="l" t="t" r="r" b="b"/>
            <a:pathLst>
              <a:path w="1152128" h="1152128">
                <a:moveTo>
                  <a:pt x="576064" y="0"/>
                </a:moveTo>
                <a:lnTo>
                  <a:pt x="1152128" y="0"/>
                </a:lnTo>
                <a:lnTo>
                  <a:pt x="1152128" y="576064"/>
                </a:lnTo>
                <a:cubicBezTo>
                  <a:pt x="1152128" y="894215"/>
                  <a:pt x="894215" y="1152128"/>
                  <a:pt x="576064" y="1152128"/>
                </a:cubicBezTo>
                <a:cubicBezTo>
                  <a:pt x="257913" y="1152128"/>
                  <a:pt x="0" y="894215"/>
                  <a:pt x="0" y="576064"/>
                </a:cubicBezTo>
                <a:cubicBezTo>
                  <a:pt x="0" y="257913"/>
                  <a:pt x="257913" y="0"/>
                  <a:pt x="57606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1200"/>
          </a:p>
        </p:txBody>
      </p:sp>
      <p:sp>
        <p:nvSpPr>
          <p:cNvPr id="6" name="椭圆 4"/>
          <p:cNvSpPr/>
          <p:nvPr/>
        </p:nvSpPr>
        <p:spPr>
          <a:xfrm>
            <a:off x="2789963" y="2940273"/>
            <a:ext cx="1670536" cy="1670753"/>
          </a:xfrm>
          <a:custGeom>
            <a:avLst/>
            <a:gdLst/>
            <a:ahLst/>
            <a:cxnLst/>
            <a:rect l="l" t="t" r="r" b="b"/>
            <a:pathLst>
              <a:path w="1152128" h="1152128">
                <a:moveTo>
                  <a:pt x="576064" y="0"/>
                </a:moveTo>
                <a:lnTo>
                  <a:pt x="1152128" y="0"/>
                </a:lnTo>
                <a:lnTo>
                  <a:pt x="1152128" y="576064"/>
                </a:lnTo>
                <a:cubicBezTo>
                  <a:pt x="1152128" y="894215"/>
                  <a:pt x="894215" y="1152128"/>
                  <a:pt x="576064" y="1152128"/>
                </a:cubicBezTo>
                <a:cubicBezTo>
                  <a:pt x="257913" y="1152128"/>
                  <a:pt x="0" y="894215"/>
                  <a:pt x="0" y="576064"/>
                </a:cubicBezTo>
                <a:cubicBezTo>
                  <a:pt x="0" y="257913"/>
                  <a:pt x="257913" y="0"/>
                  <a:pt x="5760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1200"/>
          </a:p>
        </p:txBody>
      </p:sp>
      <p:sp>
        <p:nvSpPr>
          <p:cNvPr id="7" name="椭圆 4"/>
          <p:cNvSpPr/>
          <p:nvPr/>
        </p:nvSpPr>
        <p:spPr>
          <a:xfrm>
            <a:off x="561861" y="2940273"/>
            <a:ext cx="1670536" cy="1670753"/>
          </a:xfrm>
          <a:custGeom>
            <a:avLst/>
            <a:gdLst/>
            <a:ahLst/>
            <a:cxnLst/>
            <a:rect l="l" t="t" r="r" b="b"/>
            <a:pathLst>
              <a:path w="1152128" h="1152128">
                <a:moveTo>
                  <a:pt x="576064" y="0"/>
                </a:moveTo>
                <a:lnTo>
                  <a:pt x="1152128" y="0"/>
                </a:lnTo>
                <a:lnTo>
                  <a:pt x="1152128" y="576064"/>
                </a:lnTo>
                <a:cubicBezTo>
                  <a:pt x="1152128" y="894215"/>
                  <a:pt x="894215" y="1152128"/>
                  <a:pt x="576064" y="1152128"/>
                </a:cubicBezTo>
                <a:cubicBezTo>
                  <a:pt x="257913" y="1152128"/>
                  <a:pt x="0" y="894215"/>
                  <a:pt x="0" y="576064"/>
                </a:cubicBezTo>
                <a:cubicBezTo>
                  <a:pt x="0" y="257913"/>
                  <a:pt x="257913" y="0"/>
                  <a:pt x="5760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1200"/>
          </a:p>
        </p:txBody>
      </p:sp>
      <p:sp>
        <p:nvSpPr>
          <p:cNvPr id="8" name="矩形 49"/>
          <p:cNvSpPr>
            <a:spLocks noChangeArrowheads="1"/>
          </p:cNvSpPr>
          <p:nvPr/>
        </p:nvSpPr>
        <p:spPr bwMode="auto">
          <a:xfrm>
            <a:off x="576743" y="4840838"/>
            <a:ext cx="1610346" cy="36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600" b="1" u="sng" dirty="0" smtClean="0">
                <a:solidFill>
                  <a:srgbClr val="131313"/>
                </a:solidFill>
                <a:sym typeface="微软雅黑" pitchFamily="34" charset="-122"/>
              </a:rPr>
              <a:t>提亮</a:t>
            </a:r>
            <a:endParaRPr lang="zh-CN" altLang="en-US" sz="2000" u="sng" dirty="0">
              <a:latin typeface="Arial" charset="0"/>
              <a:ea typeface="宋体" pitchFamily="2" charset="-122"/>
            </a:endParaRPr>
          </a:p>
        </p:txBody>
      </p:sp>
      <p:sp>
        <p:nvSpPr>
          <p:cNvPr id="9" name="矩形 50"/>
          <p:cNvSpPr>
            <a:spLocks noChangeArrowheads="1"/>
          </p:cNvSpPr>
          <p:nvPr/>
        </p:nvSpPr>
        <p:spPr bwMode="auto">
          <a:xfrm>
            <a:off x="606439" y="5268330"/>
            <a:ext cx="1772640" cy="56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对夜景图像首先进行整体提亮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0" name="矩形 49"/>
          <p:cNvSpPr>
            <a:spLocks noChangeArrowheads="1"/>
          </p:cNvSpPr>
          <p:nvPr/>
        </p:nvSpPr>
        <p:spPr bwMode="auto">
          <a:xfrm>
            <a:off x="2799885" y="4840838"/>
            <a:ext cx="1610346" cy="36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600" b="1" dirty="0" smtClean="0">
                <a:solidFill>
                  <a:srgbClr val="131313"/>
                </a:solidFill>
                <a:sym typeface="微软雅黑" pitchFamily="34" charset="-122"/>
              </a:rPr>
              <a:t>去噪</a:t>
            </a:r>
            <a:endParaRPr lang="zh-CN" altLang="en-US" sz="2000" dirty="0">
              <a:latin typeface="Arial" charset="0"/>
              <a:ea typeface="宋体" pitchFamily="2" charset="-122"/>
            </a:endParaRPr>
          </a:p>
        </p:txBody>
      </p:sp>
      <p:sp>
        <p:nvSpPr>
          <p:cNvPr id="11" name="矩形 50"/>
          <p:cNvSpPr>
            <a:spLocks noChangeArrowheads="1"/>
          </p:cNvSpPr>
          <p:nvPr/>
        </p:nvSpPr>
        <p:spPr bwMode="auto">
          <a:xfrm>
            <a:off x="2829580" y="5311176"/>
            <a:ext cx="1772640" cy="787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提亮后会暴露噪声信息，因此需要对提亮后的图像去除噪声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2" name="矩形 49"/>
          <p:cNvSpPr>
            <a:spLocks noChangeArrowheads="1"/>
          </p:cNvSpPr>
          <p:nvPr/>
        </p:nvSpPr>
        <p:spPr bwMode="auto">
          <a:xfrm>
            <a:off x="5112968" y="4840838"/>
            <a:ext cx="1610346" cy="36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600" b="1" dirty="0" smtClean="0">
                <a:solidFill>
                  <a:srgbClr val="131313"/>
                </a:solidFill>
                <a:sym typeface="微软雅黑" pitchFamily="34" charset="-122"/>
              </a:rPr>
              <a:t>超清</a:t>
            </a:r>
            <a:endParaRPr lang="zh-CN" altLang="en-US" sz="2000" dirty="0">
              <a:latin typeface="Arial" charset="0"/>
              <a:ea typeface="宋体" pitchFamily="2" charset="-122"/>
            </a:endParaRPr>
          </a:p>
        </p:txBody>
      </p:sp>
      <p:sp>
        <p:nvSpPr>
          <p:cNvPr id="13" name="矩形 50"/>
          <p:cNvSpPr>
            <a:spLocks noChangeArrowheads="1"/>
          </p:cNvSpPr>
          <p:nvPr/>
        </p:nvSpPr>
        <p:spPr bwMode="auto">
          <a:xfrm>
            <a:off x="5112968" y="5311175"/>
            <a:ext cx="1772640" cy="56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去噪导致图像细节丢失，需要进一步超清处理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4" name="矩形 49"/>
          <p:cNvSpPr>
            <a:spLocks noChangeArrowheads="1"/>
          </p:cNvSpPr>
          <p:nvPr/>
        </p:nvSpPr>
        <p:spPr bwMode="auto">
          <a:xfrm>
            <a:off x="7446291" y="4840630"/>
            <a:ext cx="1610346" cy="36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600" b="1" dirty="0" smtClean="0">
                <a:solidFill>
                  <a:srgbClr val="131313"/>
                </a:solidFill>
                <a:sym typeface="微软雅黑" pitchFamily="34" charset="-122"/>
              </a:rPr>
              <a:t>细节增强</a:t>
            </a:r>
            <a:endParaRPr lang="zh-CN" altLang="en-US" sz="2000" dirty="0">
              <a:latin typeface="Arial" charset="0"/>
              <a:ea typeface="宋体" pitchFamily="2" charset="-122"/>
            </a:endParaRPr>
          </a:p>
        </p:txBody>
      </p:sp>
      <p:sp>
        <p:nvSpPr>
          <p:cNvPr id="15" name="矩形 50"/>
          <p:cNvSpPr>
            <a:spLocks noChangeArrowheads="1"/>
          </p:cNvSpPr>
          <p:nvPr/>
        </p:nvSpPr>
        <p:spPr bwMode="auto">
          <a:xfrm>
            <a:off x="7378433" y="5311176"/>
            <a:ext cx="1772640" cy="787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针对超清处理后人像区域模糊问题，需要进一步修复人脸细节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887764" y="3188880"/>
            <a:ext cx="979295" cy="1034121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</a:p>
          <a:p>
            <a:pPr algn="ctr">
              <a:lnSpc>
                <a:spcPct val="9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3"/>
          <p:cNvSpPr txBox="1"/>
          <p:nvPr/>
        </p:nvSpPr>
        <p:spPr>
          <a:xfrm>
            <a:off x="3072342" y="3175731"/>
            <a:ext cx="979295" cy="1034121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</a:p>
          <a:p>
            <a:pPr algn="ctr">
              <a:lnSpc>
                <a:spcPct val="90000"/>
              </a:lnSpc>
            </a:pPr>
            <a:r>
              <a:rPr lang="en-US" altLang="zh-CN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3"/>
          <p:cNvSpPr txBox="1"/>
          <p:nvPr/>
        </p:nvSpPr>
        <p:spPr>
          <a:xfrm>
            <a:off x="5551734" y="3188880"/>
            <a:ext cx="979295" cy="1034121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</a:p>
          <a:p>
            <a:pPr algn="ctr">
              <a:lnSpc>
                <a:spcPct val="90000"/>
              </a:lnSpc>
            </a:pPr>
            <a:r>
              <a:rPr lang="en-US" altLang="zh-CN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3"/>
          <p:cNvSpPr txBox="1"/>
          <p:nvPr/>
        </p:nvSpPr>
        <p:spPr>
          <a:xfrm>
            <a:off x="7787504" y="3170085"/>
            <a:ext cx="979295" cy="1034121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</a:p>
          <a:p>
            <a:pPr algn="ctr">
              <a:lnSpc>
                <a:spcPct val="90000"/>
              </a:lnSpc>
            </a:pPr>
            <a:r>
              <a:rPr lang="en-US" altLang="zh-CN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4"/>
          <p:cNvSpPr/>
          <p:nvPr/>
        </p:nvSpPr>
        <p:spPr>
          <a:xfrm>
            <a:off x="9699184" y="2940272"/>
            <a:ext cx="1670536" cy="1670753"/>
          </a:xfrm>
          <a:custGeom>
            <a:avLst/>
            <a:gdLst/>
            <a:ahLst/>
            <a:cxnLst/>
            <a:rect l="l" t="t" r="r" b="b"/>
            <a:pathLst>
              <a:path w="1152128" h="1152128">
                <a:moveTo>
                  <a:pt x="576064" y="0"/>
                </a:moveTo>
                <a:lnTo>
                  <a:pt x="1152128" y="0"/>
                </a:lnTo>
                <a:lnTo>
                  <a:pt x="1152128" y="576064"/>
                </a:lnTo>
                <a:cubicBezTo>
                  <a:pt x="1152128" y="894215"/>
                  <a:pt x="894215" y="1152128"/>
                  <a:pt x="576064" y="1152128"/>
                </a:cubicBezTo>
                <a:cubicBezTo>
                  <a:pt x="257913" y="1152128"/>
                  <a:pt x="0" y="894215"/>
                  <a:pt x="0" y="576064"/>
                </a:cubicBezTo>
                <a:cubicBezTo>
                  <a:pt x="0" y="257913"/>
                  <a:pt x="257913" y="0"/>
                  <a:pt x="576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1200"/>
          </a:p>
        </p:txBody>
      </p:sp>
      <p:sp>
        <p:nvSpPr>
          <p:cNvPr id="21" name="矩形 49"/>
          <p:cNvSpPr>
            <a:spLocks noChangeArrowheads="1"/>
          </p:cNvSpPr>
          <p:nvPr/>
        </p:nvSpPr>
        <p:spPr bwMode="auto">
          <a:xfrm>
            <a:off x="9759374" y="4840630"/>
            <a:ext cx="1610346" cy="36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600" b="1" dirty="0">
                <a:solidFill>
                  <a:srgbClr val="131313"/>
                </a:solidFill>
                <a:sym typeface="微软雅黑" pitchFamily="34" charset="-122"/>
              </a:rPr>
              <a:t>肤色</a:t>
            </a:r>
            <a:r>
              <a:rPr lang="zh-CN" altLang="en-US" sz="1600" b="1" dirty="0" smtClean="0">
                <a:solidFill>
                  <a:srgbClr val="131313"/>
                </a:solidFill>
                <a:sym typeface="微软雅黑" pitchFamily="34" charset="-122"/>
              </a:rPr>
              <a:t>调整</a:t>
            </a:r>
            <a:endParaRPr lang="zh-CN" altLang="en-US" sz="2000" dirty="0">
              <a:latin typeface="Arial" charset="0"/>
              <a:ea typeface="宋体" pitchFamily="2" charset="-122"/>
            </a:endParaRPr>
          </a:p>
        </p:txBody>
      </p:sp>
      <p:sp>
        <p:nvSpPr>
          <p:cNvPr id="22" name="矩形 50"/>
          <p:cNvSpPr>
            <a:spLocks noChangeArrowheads="1"/>
          </p:cNvSpPr>
          <p:nvPr/>
        </p:nvSpPr>
        <p:spPr bwMode="auto">
          <a:xfrm>
            <a:off x="9728879" y="5311175"/>
            <a:ext cx="1772640" cy="787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最后需要对人像进行肤色调整与磨皮，使得肤色过渡更加自然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3" name="文本框 3"/>
          <p:cNvSpPr txBox="1"/>
          <p:nvPr/>
        </p:nvSpPr>
        <p:spPr>
          <a:xfrm>
            <a:off x="10137950" y="3170084"/>
            <a:ext cx="979295" cy="1034121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</a:p>
          <a:p>
            <a:pPr algn="ctr">
              <a:lnSpc>
                <a:spcPct val="90000"/>
              </a:lnSpc>
            </a:pPr>
            <a:r>
              <a:rPr lang="en-US" altLang="zh-CN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769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夜景人像中的优化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79120" y="1203960"/>
            <a:ext cx="274947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人脸通道磨皮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实验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效果</a:t>
            </a:r>
            <a:endParaRPr kumimoji="1" lang="en-US" altLang="zh-CN" sz="20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Ø"/>
            </a:pP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" y="1869653"/>
            <a:ext cx="4373880" cy="459389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21680" y="6278880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算法原理参考</a:t>
            </a:r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图像视频滤镜和人像美颜美妆算法详解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2102554929"/>
              </p:ext>
            </p:extLst>
          </p:nvPr>
        </p:nvGraphicFramePr>
        <p:xfrm>
          <a:off x="5362574" y="1508760"/>
          <a:ext cx="4797425" cy="46295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234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夜景人像中的优化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79120" y="1203960"/>
            <a:ext cx="249299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饱和度调整实验效果</a:t>
            </a:r>
            <a:endParaRPr kumimoji="1" lang="en-US" altLang="zh-CN" sz="20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Ø"/>
            </a:pP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" y="1942624"/>
            <a:ext cx="4165600" cy="444015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63643" y="6349510"/>
            <a:ext cx="5190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 smtClean="0"/>
              <a:t>vshare</a:t>
            </a:r>
            <a:r>
              <a:rPr kumimoji="1" lang="zh-CN" altLang="en-US" dirty="0" smtClean="0"/>
              <a:t>分享链接</a:t>
            </a:r>
            <a:r>
              <a:rPr kumimoji="1" lang="en-US" altLang="zh-CN" dirty="0" smtClean="0">
                <a:hlinkClick r:id="rId4"/>
              </a:rPr>
              <a:t>http://vshare.vivo.xyz/?/article/186</a:t>
            </a:r>
            <a:endParaRPr kumimoji="1" lang="zh-CN" altLang="en-US" dirty="0"/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289277902"/>
              </p:ext>
            </p:extLst>
          </p:nvPr>
        </p:nvGraphicFramePr>
        <p:xfrm>
          <a:off x="5791200" y="1584960"/>
          <a:ext cx="4368800" cy="4553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263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581525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圆角矩形 30">
            <a:extLst>
              <a:ext uri="{FF2B5EF4-FFF2-40B4-BE49-F238E27FC236}">
                <a16:creationId xmlns:a16="http://schemas.microsoft.com/office/drawing/2014/main" xmlns="" id="{3366D62A-0AE8-4A37-A9BE-08D249C7B2CB}"/>
              </a:ext>
            </a:extLst>
          </p:cNvPr>
          <p:cNvSpPr/>
          <p:nvPr/>
        </p:nvSpPr>
        <p:spPr>
          <a:xfrm>
            <a:off x="4421183" y="2139785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0" name="组合 15">
            <a:extLst>
              <a:ext uri="{FF2B5EF4-FFF2-40B4-BE49-F238E27FC236}">
                <a16:creationId xmlns:a16="http://schemas.microsoft.com/office/drawing/2014/main" xmlns="" id="{AE3272EC-CB35-4F8B-8429-69B625F07BD9}"/>
              </a:ext>
            </a:extLst>
          </p:cNvPr>
          <p:cNvGrpSpPr/>
          <p:nvPr/>
        </p:nvGrpSpPr>
        <p:grpSpPr>
          <a:xfrm>
            <a:off x="5303274" y="2139785"/>
            <a:ext cx="3744416" cy="532771"/>
            <a:chOff x="6339097" y="1573726"/>
            <a:chExt cx="3744416" cy="532771"/>
          </a:xfrm>
          <a:solidFill>
            <a:schemeClr val="accent1"/>
          </a:solidFill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xmlns="" id="{5FC442AF-2F23-43E1-BD2D-4BBB00AF3B76}"/>
                </a:ext>
              </a:extLst>
            </p:cNvPr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6D4EA943-D5BC-42CF-9714-E244F6B468EB}"/>
                </a:ext>
              </a:extLst>
            </p:cNvPr>
            <p:cNvSpPr/>
            <p:nvPr/>
          </p:nvSpPr>
          <p:spPr>
            <a:xfrm>
              <a:off x="6723350" y="1614014"/>
              <a:ext cx="2653074" cy="492483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4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概述</a:t>
              </a:r>
              <a:endParaRPr lang="zh-CN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圆角矩形 32">
            <a:extLst>
              <a:ext uri="{FF2B5EF4-FFF2-40B4-BE49-F238E27FC236}">
                <a16:creationId xmlns:a16="http://schemas.microsoft.com/office/drawing/2014/main" xmlns="" id="{81428DE8-AFC8-4091-BF9F-7B6407466FC9}"/>
              </a:ext>
            </a:extLst>
          </p:cNvPr>
          <p:cNvSpPr/>
          <p:nvPr/>
        </p:nvSpPr>
        <p:spPr>
          <a:xfrm>
            <a:off x="4421183" y="3291913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4" name="组合 24">
            <a:extLst>
              <a:ext uri="{FF2B5EF4-FFF2-40B4-BE49-F238E27FC236}">
                <a16:creationId xmlns:a16="http://schemas.microsoft.com/office/drawing/2014/main" xmlns="" id="{8C55894C-8405-4005-8A1D-A3525AEFCDAA}"/>
              </a:ext>
            </a:extLst>
          </p:cNvPr>
          <p:cNvGrpSpPr/>
          <p:nvPr/>
        </p:nvGrpSpPr>
        <p:grpSpPr>
          <a:xfrm>
            <a:off x="5279376" y="3291913"/>
            <a:ext cx="3744416" cy="532771"/>
            <a:chOff x="6315199" y="2410178"/>
            <a:chExt cx="3744416" cy="532771"/>
          </a:xfrm>
          <a:solidFill>
            <a:schemeClr val="accent1"/>
          </a:solidFill>
        </p:grpSpPr>
        <p:sp>
          <p:nvSpPr>
            <p:cNvPr id="15" name="圆角矩形 17">
              <a:extLst>
                <a:ext uri="{FF2B5EF4-FFF2-40B4-BE49-F238E27FC236}">
                  <a16:creationId xmlns:a16="http://schemas.microsoft.com/office/drawing/2014/main" xmlns="" id="{667F7DAC-79A5-417A-AC5C-1B09AA5CDC08}"/>
                </a:ext>
              </a:extLst>
            </p:cNvPr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AB2CB915-DA06-4A15-8BEA-89FE7F392BDB}"/>
                </a:ext>
              </a:extLst>
            </p:cNvPr>
            <p:cNvSpPr/>
            <p:nvPr/>
          </p:nvSpPr>
          <p:spPr>
            <a:xfrm>
              <a:off x="6747248" y="2450466"/>
              <a:ext cx="2653074" cy="492483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4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框架介绍</a:t>
              </a:r>
              <a:endParaRPr lang="zh-CN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圆角矩形 13">
            <a:extLst>
              <a:ext uri="{FF2B5EF4-FFF2-40B4-BE49-F238E27FC236}">
                <a16:creationId xmlns:a16="http://schemas.microsoft.com/office/drawing/2014/main" xmlns="" id="{096A1BF7-3A44-49CD-B811-264A3062EA53}"/>
              </a:ext>
            </a:extLst>
          </p:cNvPr>
          <p:cNvSpPr/>
          <p:nvPr/>
        </p:nvSpPr>
        <p:spPr>
          <a:xfrm>
            <a:off x="4421313" y="4436593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8" name="组合 29">
            <a:extLst>
              <a:ext uri="{FF2B5EF4-FFF2-40B4-BE49-F238E27FC236}">
                <a16:creationId xmlns:a16="http://schemas.microsoft.com/office/drawing/2014/main" xmlns="" id="{BA9FE883-DB6A-4F4C-B54D-BF556439D65B}"/>
              </a:ext>
            </a:extLst>
          </p:cNvPr>
          <p:cNvGrpSpPr/>
          <p:nvPr/>
        </p:nvGrpSpPr>
        <p:grpSpPr>
          <a:xfrm>
            <a:off x="5303274" y="4436593"/>
            <a:ext cx="3744416" cy="511504"/>
            <a:chOff x="6339097" y="5057483"/>
            <a:chExt cx="3744416" cy="511504"/>
          </a:xfrm>
          <a:solidFill>
            <a:schemeClr val="accent1"/>
          </a:solidFill>
        </p:grpSpPr>
        <p:sp>
          <p:nvSpPr>
            <p:cNvPr id="19" name="圆角矩形 23">
              <a:extLst>
                <a:ext uri="{FF2B5EF4-FFF2-40B4-BE49-F238E27FC236}">
                  <a16:creationId xmlns:a16="http://schemas.microsoft.com/office/drawing/2014/main" xmlns="" id="{202045B5-59B0-49F0-BBEA-A3F338B74600}"/>
                </a:ext>
              </a:extLst>
            </p:cNvPr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A928F0F3-A9A0-4406-A292-CC0676A29EB9}"/>
                </a:ext>
              </a:extLst>
            </p:cNvPr>
            <p:cNvSpPr/>
            <p:nvPr/>
          </p:nvSpPr>
          <p:spPr>
            <a:xfrm>
              <a:off x="6634574" y="5058091"/>
              <a:ext cx="3336136" cy="492483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4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计算流程</a:t>
              </a:r>
              <a:endParaRPr lang="zh-CN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xmlns="" id="{C3CBB6B2-9562-46A5-B9FF-2D452B062610}"/>
              </a:ext>
            </a:extLst>
          </p:cNvPr>
          <p:cNvSpPr txBox="1"/>
          <p:nvPr/>
        </p:nvSpPr>
        <p:spPr>
          <a:xfrm>
            <a:off x="468989" y="2737633"/>
            <a:ext cx="2808312" cy="1108022"/>
          </a:xfrm>
          <a:prstGeom prst="rect">
            <a:avLst/>
          </a:prstGeom>
          <a:solidFill>
            <a:schemeClr val="accent1"/>
          </a:solidFill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en-US" sz="4000" b="1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endParaRPr lang="en-US" altLang="zh-CN" sz="4000" b="1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en-US" altLang="zh-CN" sz="2400" b="1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b="1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7144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夜景人像的优化</a:t>
            </a:r>
            <a:endParaRPr kumimoji="1"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89856"/>
              </p:ext>
            </p:extLst>
          </p:nvPr>
        </p:nvGraphicFramePr>
        <p:xfrm>
          <a:off x="1826225" y="2094143"/>
          <a:ext cx="7284720" cy="2799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5027"/>
                <a:gridCol w="2249693"/>
              </a:tblGrid>
              <a:tr h="553674">
                <a:tc>
                  <a:txBody>
                    <a:bodyPr/>
                    <a:lstStyle/>
                    <a:p>
                      <a:r>
                        <a:rPr lang="zh-CN" altLang="en-US" sz="1600" b="0" i="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优化内容</a:t>
                      </a:r>
                      <a:endParaRPr lang="zh-CN" altLang="en-US" sz="1600" b="0" i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耗时收益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561363">
                <a:tc>
                  <a:txBody>
                    <a:bodyPr/>
                    <a:lstStyle/>
                    <a:p>
                      <a:r>
                        <a:rPr lang="en-US" altLang="zh-CN" sz="1600" b="0" i="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nobase64+jpeg80%</a:t>
                      </a:r>
                      <a:r>
                        <a:rPr lang="zh-CN" altLang="en-US" sz="1600" b="0" i="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压缩</a:t>
                      </a:r>
                      <a:endParaRPr lang="zh-CN" altLang="en-US" sz="1600" b="0" i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500ms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561363">
                <a:tc>
                  <a:txBody>
                    <a:bodyPr/>
                    <a:lstStyle/>
                    <a:p>
                      <a:r>
                        <a:rPr lang="en-US" altLang="zh-CN" sz="1600" b="0" i="0" dirty="0" err="1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CuPy+OpenCV-CUDA</a:t>
                      </a:r>
                      <a:r>
                        <a:rPr lang="zh-CN" altLang="en-US" sz="1600" b="0" i="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对肤色微调、磨皮</a:t>
                      </a:r>
                      <a:endParaRPr lang="zh-CN" altLang="en-US" sz="1600" b="0" i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500ms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5613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dirty="0" err="1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CuPy+OpenCV-CUDA</a:t>
                      </a:r>
                      <a:r>
                        <a:rPr lang="zh-CN" altLang="en-US" sz="1600" b="0" i="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偏色纠正</a:t>
                      </a:r>
                      <a:endParaRPr lang="zh-CN" altLang="en-US" sz="1600" b="0" i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400ms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5613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dirty="0" err="1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OpenCV</a:t>
                      </a:r>
                      <a:r>
                        <a:rPr lang="en-US" altLang="zh-CN" sz="1600" b="0" i="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-CUDA</a:t>
                      </a:r>
                      <a:r>
                        <a:rPr lang="zh-CN" altLang="en-US" sz="1600" b="0" i="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人脸反对齐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100ms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80768" y="1556953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p"/>
            </a:pP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已优化内容</a:t>
            </a:r>
            <a:endParaRPr kumimoji="1" lang="zh-CN" altLang="en-US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0768" y="5193958"/>
            <a:ext cx="37449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p"/>
            </a:pPr>
            <a:r>
              <a:rPr kumimoji="1"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正在优化项</a:t>
            </a:r>
            <a:endParaRPr kumimoji="1" lang="en-US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Triton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服务分离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C++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1600" dirty="0" err="1" smtClean="0">
                <a:latin typeface="Microsoft YaHei" charset="-122"/>
                <a:ea typeface="Microsoft YaHei" charset="-122"/>
                <a:cs typeface="Microsoft YaHei" charset="-122"/>
              </a:rPr>
              <a:t>TensorRT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框架进行模型预测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简化模型，减少模型数目和处理流程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0768" y="115684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整体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优化情况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0473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966401" cy="523220"/>
          </a:xfrm>
        </p:spPr>
        <p:txBody>
          <a:bodyPr/>
          <a:lstStyle/>
          <a:p>
            <a:r>
              <a:rPr kumimoji="1" lang="zh-CN" altLang="en-US" smtClean="0"/>
              <a:t>总结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16288" y="1312287"/>
            <a:ext cx="978484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p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各个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框架基本提供对应的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GPU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高效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实现，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尽量使用已有的算子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p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框架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之间交互逐渐在实现过程中，还不够成熟，但暂足够实现服务端算法应用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p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尽可能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将复杂运算，放置在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GPU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端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，获得更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可观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加速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比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p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熟练运用服务端优化技术，包括多线程、多进程、模型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TensorRT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优化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前后处理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GPU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优化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939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参考资料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63880" y="1310640"/>
            <a:ext cx="11628120" cy="3696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p"/>
            </a:pP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tfdlpack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  <a:hlinkClick r:id="rId2"/>
              </a:rPr>
              <a:t>https://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  <a:hlinkClick r:id="rId2"/>
              </a:rPr>
              <a:t>github.com/VoVAllen/tf-dlpack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p"/>
            </a:pP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OpenCV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-CUDA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1) 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接口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说明：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https://docs.opencv.org/4.5.0/d8/d34/group__cudaarithm__elem.html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2) cv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::</a:t>
            </a:r>
            <a:r>
              <a:rPr lang="en-US" altLang="zh-CN" sz="1600" dirty="0" err="1">
                <a:latin typeface="Microsoft YaHei" charset="-122"/>
                <a:ea typeface="Microsoft YaHei" charset="-122"/>
                <a:cs typeface="Microsoft YaHei" charset="-122"/>
              </a:rPr>
              <a:t>cuda_GpuMat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类说明：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  <a:hlinkClick r:id="rId4"/>
              </a:rPr>
              <a:t>https://docs.opencv.org/master/d0/d60/classcv_1_1cuda_1_1GpuMat.html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p"/>
            </a:pP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Numba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课程：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  <a:hlinkClick r:id="rId5"/>
              </a:rPr>
              <a:t>https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  <a:hlinkClick r:id="rId5"/>
              </a:rPr>
              <a:t>://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  <a:hlinkClick r:id="rId5"/>
              </a:rPr>
              <a:t>nyu-cds.github.io/python-numba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）非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极大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值抑制：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  <a:hlinkClick r:id="rId6"/>
              </a:rPr>
              <a:t>https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  <a:hlinkClick r:id="rId6"/>
              </a:rPr>
              <a:t>://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  <a:hlinkClick r:id="rId6"/>
              </a:rPr>
              <a:t>github.com/traveller59/second.pytorch/blob/3aba19c9688274f75ebb5e576f65cfe54773c021/second/core/non_max_suppression/nms_gpu.py#L605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9900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581525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xmlns="" id="{C3CBB6B2-9562-46A5-B9FF-2D452B062610}"/>
              </a:ext>
            </a:extLst>
          </p:cNvPr>
          <p:cNvSpPr txBox="1"/>
          <p:nvPr/>
        </p:nvSpPr>
        <p:spPr>
          <a:xfrm>
            <a:off x="468989" y="2737633"/>
            <a:ext cx="2808312" cy="1108022"/>
          </a:xfrm>
          <a:prstGeom prst="rect">
            <a:avLst/>
          </a:prstGeom>
          <a:solidFill>
            <a:schemeClr val="accent1"/>
          </a:solidFill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en-US" sz="4000" b="1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endParaRPr lang="en-US" altLang="zh-CN" sz="4000" b="1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en-US" altLang="zh-CN" sz="2400" b="1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b="1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30">
            <a:extLst>
              <a:ext uri="{FF2B5EF4-FFF2-40B4-BE49-F238E27FC236}">
                <a16:creationId xmlns:a16="http://schemas.microsoft.com/office/drawing/2014/main" xmlns="" id="{3366D62A-0AE8-4A37-A9BE-08D249C7B2CB}"/>
              </a:ext>
            </a:extLst>
          </p:cNvPr>
          <p:cNvSpPr/>
          <p:nvPr/>
        </p:nvSpPr>
        <p:spPr>
          <a:xfrm>
            <a:off x="4421183" y="2139785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3" name="组合 15">
            <a:extLst>
              <a:ext uri="{FF2B5EF4-FFF2-40B4-BE49-F238E27FC236}">
                <a16:creationId xmlns:a16="http://schemas.microsoft.com/office/drawing/2014/main" xmlns="" id="{AE3272EC-CB35-4F8B-8429-69B625F07BD9}"/>
              </a:ext>
            </a:extLst>
          </p:cNvPr>
          <p:cNvGrpSpPr/>
          <p:nvPr/>
        </p:nvGrpSpPr>
        <p:grpSpPr>
          <a:xfrm>
            <a:off x="5303274" y="2139785"/>
            <a:ext cx="3744416" cy="532771"/>
            <a:chOff x="6339097" y="1573726"/>
            <a:chExt cx="3744416" cy="532771"/>
          </a:xfrm>
          <a:solidFill>
            <a:schemeClr val="accent1"/>
          </a:solidFill>
        </p:grpSpPr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xmlns="" id="{5FC442AF-2F23-43E1-BD2D-4BBB00AF3B76}"/>
                </a:ext>
              </a:extLst>
            </p:cNvPr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xmlns="" id="{6D4EA943-D5BC-42CF-9714-E244F6B468EB}"/>
                </a:ext>
              </a:extLst>
            </p:cNvPr>
            <p:cNvSpPr/>
            <p:nvPr/>
          </p:nvSpPr>
          <p:spPr>
            <a:xfrm>
              <a:off x="6723349" y="1614014"/>
              <a:ext cx="3136433" cy="492483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4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夜景人像中的优化</a:t>
              </a:r>
              <a:endParaRPr lang="zh-CN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圆角矩形 32">
            <a:extLst>
              <a:ext uri="{FF2B5EF4-FFF2-40B4-BE49-F238E27FC236}">
                <a16:creationId xmlns:a16="http://schemas.microsoft.com/office/drawing/2014/main" xmlns="" id="{81428DE8-AFC8-4091-BF9F-7B6407466FC9}"/>
              </a:ext>
            </a:extLst>
          </p:cNvPr>
          <p:cNvSpPr/>
          <p:nvPr/>
        </p:nvSpPr>
        <p:spPr>
          <a:xfrm>
            <a:off x="4421183" y="3291913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7" name="组合 24">
            <a:extLst>
              <a:ext uri="{FF2B5EF4-FFF2-40B4-BE49-F238E27FC236}">
                <a16:creationId xmlns:a16="http://schemas.microsoft.com/office/drawing/2014/main" xmlns="" id="{8C55894C-8405-4005-8A1D-A3525AEFCDAA}"/>
              </a:ext>
            </a:extLst>
          </p:cNvPr>
          <p:cNvGrpSpPr/>
          <p:nvPr/>
        </p:nvGrpSpPr>
        <p:grpSpPr>
          <a:xfrm>
            <a:off x="5279376" y="3291913"/>
            <a:ext cx="3744416" cy="532771"/>
            <a:chOff x="6315199" y="2410178"/>
            <a:chExt cx="3744416" cy="532771"/>
          </a:xfrm>
          <a:solidFill>
            <a:schemeClr val="accent1"/>
          </a:solidFill>
        </p:grpSpPr>
        <p:sp>
          <p:nvSpPr>
            <p:cNvPr id="28" name="圆角矩形 17">
              <a:extLst>
                <a:ext uri="{FF2B5EF4-FFF2-40B4-BE49-F238E27FC236}">
                  <a16:creationId xmlns:a16="http://schemas.microsoft.com/office/drawing/2014/main" xmlns="" id="{667F7DAC-79A5-417A-AC5C-1B09AA5CDC08}"/>
                </a:ext>
              </a:extLst>
            </p:cNvPr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xmlns="" id="{AB2CB915-DA06-4A15-8BEA-89FE7F392BDB}"/>
                </a:ext>
              </a:extLst>
            </p:cNvPr>
            <p:cNvSpPr/>
            <p:nvPr/>
          </p:nvSpPr>
          <p:spPr>
            <a:xfrm>
              <a:off x="6747248" y="2450466"/>
              <a:ext cx="2653074" cy="492483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4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总结</a:t>
              </a:r>
              <a:endParaRPr lang="zh-CN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圆角矩形 13">
            <a:extLst>
              <a:ext uri="{FF2B5EF4-FFF2-40B4-BE49-F238E27FC236}">
                <a16:creationId xmlns:a16="http://schemas.microsoft.com/office/drawing/2014/main" xmlns="" id="{096A1BF7-3A44-49CD-B811-264A3062EA53}"/>
              </a:ext>
            </a:extLst>
          </p:cNvPr>
          <p:cNvSpPr/>
          <p:nvPr/>
        </p:nvSpPr>
        <p:spPr>
          <a:xfrm>
            <a:off x="4421313" y="4436593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1" name="组合 29">
            <a:extLst>
              <a:ext uri="{FF2B5EF4-FFF2-40B4-BE49-F238E27FC236}">
                <a16:creationId xmlns:a16="http://schemas.microsoft.com/office/drawing/2014/main" xmlns="" id="{BA9FE883-DB6A-4F4C-B54D-BF556439D65B}"/>
              </a:ext>
            </a:extLst>
          </p:cNvPr>
          <p:cNvGrpSpPr/>
          <p:nvPr/>
        </p:nvGrpSpPr>
        <p:grpSpPr>
          <a:xfrm>
            <a:off x="5303274" y="4436593"/>
            <a:ext cx="3744416" cy="511504"/>
            <a:chOff x="6339097" y="5057483"/>
            <a:chExt cx="3744416" cy="511504"/>
          </a:xfrm>
          <a:solidFill>
            <a:schemeClr val="accent1"/>
          </a:solidFill>
        </p:grpSpPr>
        <p:sp>
          <p:nvSpPr>
            <p:cNvPr id="32" name="圆角矩形 23">
              <a:extLst>
                <a:ext uri="{FF2B5EF4-FFF2-40B4-BE49-F238E27FC236}">
                  <a16:creationId xmlns:a16="http://schemas.microsoft.com/office/drawing/2014/main" xmlns="" id="{202045B5-59B0-49F0-BBEA-A3F338B74600}"/>
                </a:ext>
              </a:extLst>
            </p:cNvPr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A928F0F3-A9A0-4406-A292-CC0676A29EB9}"/>
                </a:ext>
              </a:extLst>
            </p:cNvPr>
            <p:cNvSpPr/>
            <p:nvPr/>
          </p:nvSpPr>
          <p:spPr>
            <a:xfrm>
              <a:off x="6634574" y="5058091"/>
              <a:ext cx="3336136" cy="492483"/>
            </a:xfrm>
            <a:prstGeom prst="rect">
              <a:avLst/>
            </a:prstGeom>
            <a:grpFill/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4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参考资料</a:t>
              </a:r>
              <a:endParaRPr lang="zh-CN" altLang="zh-CN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68447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概述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489" y="3369464"/>
            <a:ext cx="4472470" cy="25745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049" y="3369464"/>
            <a:ext cx="3468413" cy="26709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590550" y="1214333"/>
            <a:ext cx="113707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GPU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相对于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CPU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，在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运算速度、内存和带宽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上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均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有较大的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优势，适合于快速发展和迭代的通用计算领域，特别是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近些年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随着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深度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学习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热、迅猛发展的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AI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密集计算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需求。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23659" y="2816772"/>
            <a:ext cx="2387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CPU</a:t>
            </a:r>
            <a:r>
              <a:rPr kumimoji="1" lang="zh-CN" altLang="en-US" sz="1600" dirty="0" smtClean="0"/>
              <a:t>和</a:t>
            </a:r>
            <a:r>
              <a:rPr kumimoji="1" lang="en-US" altLang="zh-CN" sz="1600" dirty="0" smtClean="0"/>
              <a:t>GPU</a:t>
            </a:r>
            <a:r>
              <a:rPr kumimoji="1" lang="zh-CN" altLang="en-US" sz="1600" dirty="0" smtClean="0"/>
              <a:t>计算能力对比</a:t>
            </a:r>
            <a:endParaRPr kumimoji="1" lang="zh-CN" alt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7398843" y="2816772"/>
            <a:ext cx="1976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/>
              <a:t>CPU</a:t>
            </a:r>
            <a:r>
              <a:rPr kumimoji="1" lang="zh-CN" altLang="en-US" sz="1600" dirty="0" smtClean="0"/>
              <a:t>和</a:t>
            </a:r>
            <a:r>
              <a:rPr kumimoji="1" lang="en-US" altLang="zh-CN" sz="1600" dirty="0" smtClean="0"/>
              <a:t>GPU</a:t>
            </a:r>
            <a:r>
              <a:rPr kumimoji="1" lang="zh-CN" altLang="en-US" sz="1600" dirty="0" smtClean="0"/>
              <a:t>带宽对比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4457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kumimoji="1" lang="zh-CN" altLang="en-US" dirty="0" smtClean="0"/>
              <a:t>概述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62455" y="1429407"/>
            <a:ext cx="57502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p"/>
            </a:pP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Python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简单易用，可加快开发速度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p"/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Python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语言运行效率低下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p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大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矩阵运算量高，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CPU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计算耗时无法满足产品需求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p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在架构设计上，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GPU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天然适用于大规模密集计算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标注 3"/>
          <p:cNvSpPr/>
          <p:nvPr/>
        </p:nvSpPr>
        <p:spPr>
          <a:xfrm>
            <a:off x="6988590" y="1763109"/>
            <a:ext cx="3938490" cy="1315371"/>
          </a:xfrm>
          <a:prstGeom prst="wedgeRectCallout">
            <a:avLst>
              <a:gd name="adj1" fmla="val -87713"/>
              <a:gd name="adj2" fmla="val -113278"/>
            </a:avLst>
          </a:prstGeom>
          <a:solidFill>
            <a:schemeClr val="accent1"/>
          </a:solidFill>
          <a:ln>
            <a:noFill/>
          </a:ln>
          <a:effectLst>
            <a:glow rad="558800">
              <a:srgbClr val="FFC000">
                <a:alpha val="40000"/>
              </a:srgbClr>
            </a:glow>
            <a:softEdge rad="50800"/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算法工程师真的需要这项技能吗？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6" y="3269462"/>
            <a:ext cx="4120055" cy="202979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86035" y="3614946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可以快速高效迭代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算法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版本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实现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复杂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、计算复杂度高的算法，有了落地的可能性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提升个人工程能力，开拓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视野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数据无限扩张的今天，你还等什么？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2455" y="1060075"/>
            <a:ext cx="3541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为什么使用</a:t>
            </a:r>
            <a:r>
              <a:rPr kumimoji="1"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Python GPU</a:t>
            </a:r>
            <a:r>
              <a:rPr kumimoji="1"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编程</a:t>
            </a:r>
            <a:endParaRPr kumimoji="1"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32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占位符 31">
            <a:extLst>
              <a:ext uri="{FF2B5EF4-FFF2-40B4-BE49-F238E27FC236}">
                <a16:creationId xmlns="" xmlns:a16="http://schemas.microsoft.com/office/drawing/2014/main" id="{AE908E01-7053-400F-9B76-052D15C2BC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523220"/>
          </a:xfrm>
        </p:spPr>
        <p:txBody>
          <a:bodyPr/>
          <a:lstStyle/>
          <a:p>
            <a:r>
              <a:rPr lang="zh-CN" altLang="en-US" smtClean="0"/>
              <a:t>框架介绍</a:t>
            </a:r>
            <a:endParaRPr lang="zh-CN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581525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09821"/>
              </p:ext>
            </p:extLst>
          </p:nvPr>
        </p:nvGraphicFramePr>
        <p:xfrm>
          <a:off x="1503362" y="1825625"/>
          <a:ext cx="8128002" cy="31823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effectLst/>
                        </a:rPr>
                        <a:t>原始框架</a:t>
                      </a:r>
                      <a:endParaRPr lang="zh-CN" altLang="en-US" sz="1400" b="1" i="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effectLst/>
                        </a:rPr>
                        <a:t>GPU</a:t>
                      </a:r>
                      <a:r>
                        <a:rPr lang="zh-CN" altLang="en-US" sz="1400" dirty="0">
                          <a:effectLst/>
                        </a:rPr>
                        <a:t>替代包</a:t>
                      </a:r>
                      <a:endParaRPr lang="zh-CN" altLang="en-US" sz="1400" b="1" i="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effectLst/>
                        </a:rPr>
                        <a:t>支持</a:t>
                      </a:r>
                      <a:r>
                        <a:rPr lang="en-US" altLang="zh-CN" sz="1400" dirty="0">
                          <a:effectLst/>
                        </a:rPr>
                        <a:t>GPU</a:t>
                      </a:r>
                      <a:endParaRPr lang="en-US" altLang="zh-CN" sz="1400" b="1" i="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400" dirty="0">
                          <a:effectLst/>
                        </a:rPr>
                        <a:t>C/C++</a:t>
                      </a:r>
                      <a:r>
                        <a:rPr lang="mr-IN" sz="1400" dirty="0" err="1">
                          <a:effectLst/>
                        </a:rPr>
                        <a:t>核函数</a:t>
                      </a:r>
                      <a:endParaRPr lang="mr-IN" sz="1400" b="1" i="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effectLst/>
                        </a:rPr>
                        <a:t>表达式核函数</a:t>
                      </a:r>
                      <a:endParaRPr lang="zh-CN" altLang="en-US" sz="1400" b="1" i="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装饰器 &amp; Python</a:t>
                      </a:r>
                      <a:endParaRPr lang="en-US" sz="1400" b="1" i="0" dirty="0">
                        <a:effectLst/>
                      </a:endParaRPr>
                    </a:p>
                  </a:txBody>
                  <a:tcPr marL="56252" marR="56252" marT="25963" marB="2596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</a:rPr>
                        <a:t>CUDA</a:t>
                      </a:r>
                      <a:endParaRPr lang="en-US" sz="14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PyCUDA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n</a:t>
                      </a:r>
                      <a:r>
                        <a:rPr lang="zh-CN" altLang="en-US" sz="1400" dirty="0">
                          <a:effectLst/>
                        </a:rPr>
                        <a:t>卡</a:t>
                      </a: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√</a:t>
                      </a: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×</a:t>
                      </a: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×</a:t>
                      </a:r>
                    </a:p>
                  </a:txBody>
                  <a:tcPr marL="56252" marR="56252" marT="25963" marB="2596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OpenCL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</a:t>
                      </a: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OpenCL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mr-IN" sz="1400" dirty="0" err="1">
                          <a:effectLst/>
                        </a:rPr>
                        <a:t>n卡</a:t>
                      </a:r>
                      <a:r>
                        <a:rPr lang="mr-IN" sz="1400" dirty="0">
                          <a:effectLst/>
                        </a:rPr>
                        <a:t> + </a:t>
                      </a:r>
                      <a:r>
                        <a:rPr lang="mr-IN" sz="1400" dirty="0" err="1">
                          <a:effectLst/>
                        </a:rPr>
                        <a:t>a卡</a:t>
                      </a:r>
                      <a:endParaRPr lang="mr-IN" sz="14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√</a:t>
                      </a: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×</a:t>
                      </a: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×</a:t>
                      </a:r>
                    </a:p>
                  </a:txBody>
                  <a:tcPr marL="56252" marR="56252" marT="25963" marB="2596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effectLst/>
                        </a:rPr>
                        <a:t>N</a:t>
                      </a:r>
                      <a:r>
                        <a:rPr lang="en-US" altLang="zh-CN" sz="1400" dirty="0" err="1" smtClean="0">
                          <a:effectLst/>
                        </a:rPr>
                        <a:t>umPy</a:t>
                      </a:r>
                      <a:endParaRPr lang="en-US" sz="14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effectLst/>
                        </a:rPr>
                        <a:t>Numba</a:t>
                      </a:r>
                      <a:endParaRPr lang="en-US" sz="14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n</a:t>
                      </a:r>
                      <a:r>
                        <a:rPr lang="zh-CN" altLang="en-US" sz="1400" dirty="0" smtClean="0">
                          <a:effectLst/>
                        </a:rPr>
                        <a:t>卡 </a:t>
                      </a:r>
                      <a:r>
                        <a:rPr lang="en-US" altLang="zh-CN" sz="1400" dirty="0" smtClean="0">
                          <a:effectLst/>
                        </a:rPr>
                        <a:t>+</a:t>
                      </a:r>
                      <a:r>
                        <a:rPr lang="zh-CN" altLang="en-US" sz="1400" dirty="0" smtClean="0">
                          <a:effectLst/>
                        </a:rPr>
                        <a:t> </a:t>
                      </a:r>
                      <a:r>
                        <a:rPr lang="en-US" altLang="zh-CN" sz="1400" dirty="0" smtClean="0">
                          <a:effectLst/>
                        </a:rPr>
                        <a:t>a</a:t>
                      </a:r>
                      <a:r>
                        <a:rPr lang="zh-CN" altLang="en-US" sz="1400" dirty="0" smtClean="0">
                          <a:effectLst/>
                        </a:rPr>
                        <a:t>卡</a:t>
                      </a:r>
                      <a:endParaRPr lang="zh-CN" altLang="en-US" sz="14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√</a:t>
                      </a: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√</a:t>
                      </a: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√</a:t>
                      </a:r>
                    </a:p>
                  </a:txBody>
                  <a:tcPr marL="56252" marR="56252" marT="25963" marB="2596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effectLst/>
                        </a:rPr>
                        <a:t>SciPy</a:t>
                      </a:r>
                      <a:endParaRPr lang="en-US" sz="14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effectLst/>
                        </a:rPr>
                        <a:t>CuPy</a:t>
                      </a:r>
                      <a:endParaRPr lang="en-US" sz="14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n</a:t>
                      </a:r>
                      <a:r>
                        <a:rPr lang="zh-CN" altLang="en-US" sz="1400" dirty="0">
                          <a:effectLst/>
                        </a:rPr>
                        <a:t>卡</a:t>
                      </a: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√</a:t>
                      </a: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√</a:t>
                      </a: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pandas</a:t>
                      </a: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effectLst/>
                        </a:rPr>
                        <a:t>cuDF</a:t>
                      </a:r>
                      <a:r>
                        <a:rPr lang="en-US" sz="1400" dirty="0" smtClean="0">
                          <a:effectLst/>
                        </a:rPr>
                        <a:t>&amp; </a:t>
                      </a:r>
                      <a:r>
                        <a:rPr lang="en-US" sz="1400" dirty="0" err="1">
                          <a:effectLst/>
                        </a:rPr>
                        <a:t>M</a:t>
                      </a:r>
                      <a:r>
                        <a:rPr lang="en-US" sz="1400" dirty="0" err="1" smtClean="0">
                          <a:effectLst/>
                        </a:rPr>
                        <a:t>odin</a:t>
                      </a:r>
                      <a:endParaRPr lang="en-US" sz="14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n</a:t>
                      </a:r>
                      <a:r>
                        <a:rPr lang="zh-CN" altLang="en-US" sz="1400" dirty="0">
                          <a:effectLst/>
                        </a:rPr>
                        <a:t>卡</a:t>
                      </a: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无</a:t>
                      </a:r>
                      <a:r>
                        <a:rPr lang="en-US" altLang="zh-CN" sz="1400" dirty="0">
                          <a:effectLst/>
                        </a:rPr>
                        <a:t>(</a:t>
                      </a:r>
                      <a:r>
                        <a:rPr lang="zh-CN" altLang="en-US" sz="1400" dirty="0">
                          <a:effectLst/>
                        </a:rPr>
                        <a:t>自动</a:t>
                      </a:r>
                      <a:r>
                        <a:rPr lang="en-US" altLang="zh-CN" sz="1400" dirty="0">
                          <a:effectLst/>
                        </a:rPr>
                        <a:t>)</a:t>
                      </a: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2310" marR="62310" marT="31155" marB="31155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Scikit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-learn</a:t>
                      </a: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cuML</a:t>
                      </a:r>
                      <a:r>
                        <a:rPr lang="en-US" sz="1400" dirty="0" smtClean="0">
                          <a:effectLst/>
                        </a:rPr>
                        <a:t>&amp; </a:t>
                      </a:r>
                      <a:r>
                        <a:rPr lang="en-US" sz="1400" dirty="0" err="1">
                          <a:effectLst/>
                        </a:rPr>
                        <a:t>scikit-cuda</a:t>
                      </a:r>
                      <a:endParaRPr lang="en-US" sz="14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n</a:t>
                      </a:r>
                      <a:r>
                        <a:rPr lang="zh-CN" altLang="en-US" sz="1400" dirty="0">
                          <a:effectLst/>
                        </a:rPr>
                        <a:t>卡</a:t>
                      </a: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</a:rPr>
                        <a:t>无</a:t>
                      </a:r>
                      <a:r>
                        <a:rPr lang="en-US" altLang="zh-CN" sz="1400" dirty="0">
                          <a:effectLst/>
                        </a:rPr>
                        <a:t>(</a:t>
                      </a:r>
                      <a:r>
                        <a:rPr lang="zh-CN" altLang="en-US" sz="1400" dirty="0">
                          <a:effectLst/>
                        </a:rPr>
                        <a:t>自动</a:t>
                      </a:r>
                      <a:r>
                        <a:rPr lang="en-US" altLang="zh-CN" sz="1400" dirty="0">
                          <a:effectLst/>
                        </a:rPr>
                        <a:t>)</a:t>
                      </a: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2310" marR="62310" marT="31155" marB="31155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2310" marR="62310" marT="31155" marB="31155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effectLst/>
                        </a:rPr>
                        <a:t>OpenCV</a:t>
                      </a:r>
                      <a:endParaRPr lang="en-US" sz="14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effectLst/>
                        </a:rPr>
                        <a:t>OpenCV</a:t>
                      </a:r>
                      <a:r>
                        <a:rPr lang="en-US" sz="1400" dirty="0" smtClean="0">
                          <a:effectLst/>
                        </a:rPr>
                        <a:t>-CUDA</a:t>
                      </a:r>
                      <a:endParaRPr lang="en-US" sz="14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effectLst/>
                        </a:rPr>
                        <a:t>n</a:t>
                      </a:r>
                      <a:r>
                        <a:rPr lang="zh-CN" altLang="en-US" sz="1400" dirty="0" smtClean="0">
                          <a:effectLst/>
                        </a:rPr>
                        <a:t>卡 </a:t>
                      </a:r>
                      <a:r>
                        <a:rPr lang="en-US" altLang="zh-CN" sz="1400" dirty="0" smtClean="0">
                          <a:effectLst/>
                        </a:rPr>
                        <a:t>+</a:t>
                      </a:r>
                      <a:r>
                        <a:rPr lang="zh-CN" altLang="en-US" sz="1400" dirty="0" smtClean="0">
                          <a:effectLst/>
                        </a:rPr>
                        <a:t> </a:t>
                      </a:r>
                      <a:r>
                        <a:rPr lang="en-US" altLang="zh-CN" sz="1400" dirty="0" smtClean="0">
                          <a:effectLst/>
                        </a:rPr>
                        <a:t>a</a:t>
                      </a:r>
                      <a:r>
                        <a:rPr lang="zh-CN" altLang="en-US" sz="1400" dirty="0" smtClean="0">
                          <a:effectLst/>
                        </a:rPr>
                        <a:t>卡</a:t>
                      </a:r>
                      <a:endParaRPr lang="zh-CN" altLang="en-US" sz="14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effectLst/>
                        </a:rPr>
                        <a:t>无</a:t>
                      </a:r>
                      <a:endParaRPr lang="en-US" altLang="zh-CN" sz="14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2310" marR="62310" marT="31155" marB="31155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2310" marR="62310" marT="31155" marB="31155"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462455" y="1060075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常见计算框架</a:t>
            </a:r>
            <a:endParaRPr kumimoji="1"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3650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框架</a:t>
            </a:r>
            <a:r>
              <a:rPr kumimoji="1" lang="zh-CN" altLang="en-US" dirty="0" smtClean="0"/>
              <a:t>介绍</a:t>
            </a:r>
            <a:endParaRPr kumimoji="1"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71633"/>
              </p:ext>
            </p:extLst>
          </p:nvPr>
        </p:nvGraphicFramePr>
        <p:xfrm>
          <a:off x="590550" y="1738586"/>
          <a:ext cx="10645776" cy="2966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61444"/>
                <a:gridCol w="2661444"/>
                <a:gridCol w="2661444"/>
                <a:gridCol w="2661444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effectLst/>
                        </a:rPr>
                        <a:t>GPU</a:t>
                      </a:r>
                      <a:r>
                        <a:rPr lang="zh-CN" altLang="en-US" sz="1600" dirty="0">
                          <a:effectLst/>
                        </a:rPr>
                        <a:t>替代包</a:t>
                      </a:r>
                      <a:endParaRPr lang="zh-CN" altLang="en-US" sz="1600" b="1" i="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effectLst/>
                        </a:rPr>
                        <a:t>支持数值计算接口</a:t>
                      </a:r>
                      <a:endParaRPr lang="en-US" altLang="zh-CN" sz="1600" b="1" i="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i="0" dirty="0" smtClean="0">
                          <a:effectLst/>
                        </a:rPr>
                        <a:t>支持接口类型</a:t>
                      </a:r>
                      <a:endParaRPr lang="mr-IN" sz="1600" b="1" i="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i="0" dirty="0" smtClean="0">
                          <a:effectLst/>
                        </a:rPr>
                        <a:t>应用领域</a:t>
                      </a:r>
                      <a:endParaRPr lang="zh-CN" altLang="en-US" sz="1600" b="1" i="0" dirty="0">
                        <a:effectLst/>
                      </a:endParaRPr>
                    </a:p>
                  </a:txBody>
                  <a:tcPr marL="56252" marR="56252" marT="25963" marB="2596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kern="1200" dirty="0" err="1" smtClean="0">
                          <a:effectLst/>
                        </a:rPr>
                        <a:t>PyCUDA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effectLst/>
                        </a:rPr>
                        <a:t>否</a:t>
                      </a:r>
                      <a:endParaRPr lang="zh-CN" altLang="en-US" sz="16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effectLst/>
                        </a:rPr>
                        <a:t>通用、底层</a:t>
                      </a:r>
                      <a:endParaRPr lang="zh-CN" altLang="en-US" sz="16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effectLst/>
                        </a:rPr>
                        <a:t>任意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 err="1" smtClean="0">
                          <a:effectLst/>
                        </a:rPr>
                        <a:t>Py</a:t>
                      </a:r>
                      <a:r>
                        <a:rPr lang="en-US" altLang="zh-CN" sz="1600" kern="1200" dirty="0" err="1" smtClean="0">
                          <a:effectLst/>
                        </a:rPr>
                        <a:t>OpenCL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effectLst/>
                        </a:rPr>
                        <a:t>否</a:t>
                      </a:r>
                      <a:endParaRPr lang="mr-IN" sz="16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effectLst/>
                        </a:rPr>
                        <a:t>通用、底层</a:t>
                      </a: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effectLst/>
                        </a:rPr>
                        <a:t>任意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effectLst/>
                        </a:rPr>
                        <a:t>Numba</a:t>
                      </a:r>
                      <a:endParaRPr lang="en-US" sz="16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effectLst/>
                        </a:rPr>
                        <a:t>是</a:t>
                      </a:r>
                      <a:endParaRPr lang="zh-CN" altLang="en-US" sz="16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effectLst/>
                        </a:rPr>
                        <a:t>通用、高层</a:t>
                      </a:r>
                      <a:r>
                        <a:rPr lang="en-US" altLang="zh-CN" sz="1600" dirty="0" smtClean="0">
                          <a:effectLst/>
                        </a:rPr>
                        <a:t>+</a:t>
                      </a:r>
                      <a:r>
                        <a:rPr lang="zh-CN" altLang="en-US" sz="1600" dirty="0" smtClean="0">
                          <a:effectLst/>
                        </a:rPr>
                        <a:t>底层接口</a:t>
                      </a:r>
                      <a:endParaRPr lang="zh-CN" altLang="en-US" sz="16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effectLst/>
                        </a:rPr>
                        <a:t>数值计算</a:t>
                      </a:r>
                      <a:endParaRPr lang="zh-CN" altLang="en-US" sz="16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effectLst/>
                        </a:rPr>
                        <a:t>CuPy</a:t>
                      </a:r>
                      <a:endParaRPr lang="en-US" sz="16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effectLst/>
                        </a:rPr>
                        <a:t>是</a:t>
                      </a:r>
                      <a:endParaRPr lang="zh-CN" altLang="en-US" sz="16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effectLst/>
                        </a:rPr>
                        <a:t>通用、高级</a:t>
                      </a:r>
                      <a:r>
                        <a:rPr lang="en-US" altLang="zh-CN" sz="1600" dirty="0" smtClean="0">
                          <a:effectLst/>
                        </a:rPr>
                        <a:t>+</a:t>
                      </a:r>
                      <a:r>
                        <a:rPr lang="zh-CN" altLang="en-US" sz="1600" dirty="0" smtClean="0">
                          <a:effectLst/>
                        </a:rPr>
                        <a:t>底层接口</a:t>
                      </a:r>
                      <a:endParaRPr lang="zh-CN" altLang="en-US" sz="16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effectLst/>
                        </a:rPr>
                        <a:t>数值计算、视觉任务</a:t>
                      </a:r>
                      <a:endParaRPr lang="zh-CN" altLang="en-US" sz="16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effectLst/>
                        </a:rPr>
                        <a:t>cuDF</a:t>
                      </a:r>
                      <a:r>
                        <a:rPr lang="en-US" sz="1600" dirty="0" smtClean="0">
                          <a:effectLst/>
                        </a:rPr>
                        <a:t>&amp; </a:t>
                      </a:r>
                      <a:r>
                        <a:rPr lang="en-US" sz="1600" dirty="0" err="1">
                          <a:effectLst/>
                        </a:rPr>
                        <a:t>M</a:t>
                      </a:r>
                      <a:r>
                        <a:rPr lang="en-US" sz="1600" dirty="0" err="1" smtClean="0">
                          <a:effectLst/>
                        </a:rPr>
                        <a:t>odin</a:t>
                      </a:r>
                      <a:endParaRPr lang="en-US" sz="16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effectLst/>
                        </a:rPr>
                        <a:t>是</a:t>
                      </a:r>
                      <a:endParaRPr lang="zh-CN" altLang="en-US" sz="16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effectLst/>
                        </a:rPr>
                        <a:t>通用、高级接口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effectLst/>
                        </a:rPr>
                        <a:t>数据分析、处理</a:t>
                      </a:r>
                      <a:endParaRPr lang="zh-CN" altLang="en-US" sz="16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kern="1200" dirty="0" err="1" smtClean="0">
                          <a:effectLst/>
                        </a:rPr>
                        <a:t>cuML</a:t>
                      </a:r>
                      <a:r>
                        <a:rPr lang="en-US" sz="1600" dirty="0" smtClean="0">
                          <a:effectLst/>
                        </a:rPr>
                        <a:t>&amp; </a:t>
                      </a:r>
                      <a:r>
                        <a:rPr lang="en-US" sz="1600" dirty="0" err="1">
                          <a:effectLst/>
                        </a:rPr>
                        <a:t>scikit-cuda</a:t>
                      </a:r>
                      <a:endParaRPr lang="en-US" sz="16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effectLst/>
                        </a:rPr>
                        <a:t>是</a:t>
                      </a:r>
                      <a:endParaRPr lang="zh-CN" altLang="en-US" sz="16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effectLst/>
                        </a:rPr>
                        <a:t>无</a:t>
                      </a:r>
                      <a:r>
                        <a:rPr lang="en-US" altLang="zh-CN" sz="1600" dirty="0">
                          <a:effectLst/>
                        </a:rPr>
                        <a:t>(</a:t>
                      </a:r>
                      <a:r>
                        <a:rPr lang="zh-CN" altLang="en-US" sz="1600" dirty="0">
                          <a:effectLst/>
                        </a:rPr>
                        <a:t>自动</a:t>
                      </a:r>
                      <a:r>
                        <a:rPr lang="en-US" altLang="zh-CN" sz="1600" dirty="0">
                          <a:effectLst/>
                        </a:rPr>
                        <a:t>)</a:t>
                      </a: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数据分析、机器学习</a:t>
                      </a:r>
                      <a:endParaRPr lang="zh-CN" altLang="en-US" sz="1600" dirty="0"/>
                    </a:p>
                  </a:txBody>
                  <a:tcPr marL="62310" marR="62310" marT="31155" marB="31155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effectLst/>
                        </a:rPr>
                        <a:t>OpenCV</a:t>
                      </a:r>
                      <a:r>
                        <a:rPr lang="en-US" sz="1600" dirty="0" smtClean="0">
                          <a:effectLst/>
                        </a:rPr>
                        <a:t>-CUDA</a:t>
                      </a:r>
                      <a:endParaRPr lang="en-US" sz="16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effectLst/>
                        </a:rPr>
                        <a:t>是</a:t>
                      </a:r>
                      <a:endParaRPr lang="zh-CN" altLang="en-US" sz="16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effectLst/>
                        </a:rPr>
                        <a:t>高级接口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56252" marR="56252" marT="25963" marB="25963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视觉任务</a:t>
                      </a:r>
                      <a:endParaRPr lang="zh-CN" altLang="en-US" sz="1600" dirty="0"/>
                    </a:p>
                  </a:txBody>
                  <a:tcPr marL="62310" marR="62310" marT="31155" marB="31155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462455" y="1060075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框架与计算支持</a:t>
            </a:r>
            <a:endParaRPr kumimoji="1"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21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框架介绍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2610157"/>
            <a:ext cx="5851393" cy="28619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49099" y="5626031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OpenCV</a:t>
            </a:r>
            <a:r>
              <a:rPr kumimoji="1" lang="zh-CN" altLang="en-US" dirty="0" smtClean="0"/>
              <a:t>官方加速效率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323" y="1180475"/>
            <a:ext cx="4705590" cy="4114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59374" y="5636003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CuPy</a:t>
            </a:r>
            <a:r>
              <a:rPr kumimoji="1" lang="zh-CN" altLang="en-US" dirty="0" smtClean="0"/>
              <a:t>官方加速效率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62455" y="1060075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官方效率对比</a:t>
            </a:r>
            <a:endParaRPr kumimoji="1"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5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计算</a:t>
            </a:r>
            <a:r>
              <a:rPr kumimoji="1" lang="zh-CN" altLang="en-US" dirty="0" smtClean="0"/>
              <a:t>流程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23" y="3508682"/>
            <a:ext cx="4660608" cy="26024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62455" y="1571104"/>
            <a:ext cx="6096000" cy="17104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 charset="0"/>
              </a:rPr>
              <a:t>初始化，并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 charset="0"/>
              </a:rPr>
              <a:t>将</a:t>
            </a:r>
            <a:r>
              <a:rPr lang="zh-CN" altLang="en-US" dirty="0" smtClean="0">
                <a:solidFill>
                  <a:srgbClr val="121212"/>
                </a:solidFill>
                <a:latin typeface="-apple-system" charset="0"/>
              </a:rPr>
              <a:t>待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 charset="0"/>
              </a:rPr>
              <a:t>数据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 charset="0"/>
              </a:rPr>
              <a:t>拷贝到</a:t>
            </a:r>
            <a:r>
              <a:rPr lang="en-US" altLang="zh-CN" b="0" i="0" dirty="0" smtClean="0">
                <a:solidFill>
                  <a:srgbClr val="121212"/>
                </a:solidFill>
                <a:effectLst/>
                <a:latin typeface="-apple-system" charset="0"/>
              </a:rPr>
              <a:t>GPU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 charset="0"/>
              </a:rPr>
              <a:t>设备的显存上。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 smtClean="0">
                <a:solidFill>
                  <a:srgbClr val="121212"/>
                </a:solidFill>
                <a:effectLst/>
                <a:latin typeface="-apple-system" charset="0"/>
              </a:rPr>
              <a:t>CPU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 charset="0"/>
              </a:rPr>
              <a:t>调用</a:t>
            </a:r>
            <a:r>
              <a:rPr lang="en-US" altLang="zh-CN" b="0" i="0" dirty="0" smtClean="0">
                <a:solidFill>
                  <a:srgbClr val="121212"/>
                </a:solidFill>
                <a:effectLst/>
                <a:latin typeface="-apple-system" charset="0"/>
              </a:rPr>
              <a:t>GPU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 charset="0"/>
              </a:rPr>
              <a:t>函数，启动</a:t>
            </a:r>
            <a:r>
              <a:rPr lang="en-US" altLang="zh-CN" b="0" i="0" dirty="0" smtClean="0">
                <a:solidFill>
                  <a:srgbClr val="121212"/>
                </a:solidFill>
                <a:effectLst/>
                <a:latin typeface="-apple-system" charset="0"/>
              </a:rPr>
              <a:t>GPU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 charset="0"/>
              </a:rPr>
              <a:t>多个核心同时进行计算。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 smtClean="0">
                <a:solidFill>
                  <a:srgbClr val="121212"/>
                </a:solidFill>
                <a:effectLst/>
                <a:latin typeface="-apple-system" charset="0"/>
              </a:rPr>
              <a:t>CPU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 charset="0"/>
              </a:rPr>
              <a:t>与</a:t>
            </a:r>
            <a:r>
              <a:rPr lang="en-US" altLang="zh-CN" b="0" i="0" dirty="0" smtClean="0">
                <a:solidFill>
                  <a:srgbClr val="121212"/>
                </a:solidFill>
                <a:effectLst/>
                <a:latin typeface="-apple-system" charset="0"/>
              </a:rPr>
              <a:t>GPU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 charset="0"/>
              </a:rPr>
              <a:t>异步计算。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 charset="0"/>
              </a:rPr>
              <a:t>将</a:t>
            </a:r>
            <a:r>
              <a:rPr lang="en-US" altLang="zh-CN" b="0" i="0" dirty="0" smtClean="0">
                <a:solidFill>
                  <a:srgbClr val="121212"/>
                </a:solidFill>
                <a:effectLst/>
                <a:latin typeface="-apple-system" charset="0"/>
              </a:rPr>
              <a:t>GPU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 charset="0"/>
              </a:rPr>
              <a:t>计算结果拷贝回主机端，得到计算结果。</a:t>
            </a:r>
            <a:endParaRPr lang="zh-CN" altLang="en-US" b="0" i="0" dirty="0">
              <a:solidFill>
                <a:srgbClr val="121212"/>
              </a:solidFill>
              <a:effectLst/>
              <a:latin typeface="-apple-system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57986" y="6198454"/>
            <a:ext cx="10470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/>
              <a:t>GPU</a:t>
            </a:r>
            <a:r>
              <a:rPr lang="zh-CN" altLang="en-US" sz="1000" dirty="0"/>
              <a:t>和</a:t>
            </a:r>
            <a:r>
              <a:rPr lang="en-US" altLang="zh-CN" sz="1000" dirty="0"/>
              <a:t>CPU</a:t>
            </a:r>
            <a:r>
              <a:rPr lang="zh-CN" altLang="en-US" sz="1000" dirty="0"/>
              <a:t>架构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631555" y="6198454"/>
            <a:ext cx="2073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 smtClean="0"/>
              <a:t>CPU</a:t>
            </a:r>
            <a:r>
              <a:rPr kumimoji="1" lang="zh-CN" altLang="en-US" sz="1000" dirty="0" smtClean="0"/>
              <a:t>（上）和</a:t>
            </a:r>
            <a:r>
              <a:rPr kumimoji="1" lang="en-US" altLang="zh-CN" sz="1000" dirty="0" smtClean="0"/>
              <a:t>GPU</a:t>
            </a:r>
            <a:r>
              <a:rPr kumimoji="1" lang="zh-CN" altLang="en-US" sz="1000" dirty="0" smtClean="0"/>
              <a:t>（下）计算流程</a:t>
            </a:r>
            <a:endParaRPr kumimoji="1" lang="zh-CN" altLang="en-US" sz="1000" dirty="0"/>
          </a:p>
        </p:txBody>
      </p:sp>
      <p:sp>
        <p:nvSpPr>
          <p:cNvPr id="10" name="矩形 9"/>
          <p:cNvSpPr/>
          <p:nvPr/>
        </p:nvSpPr>
        <p:spPr>
          <a:xfrm>
            <a:off x="462455" y="1060075"/>
            <a:ext cx="2826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GPU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CPU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计算流程：</a:t>
            </a:r>
            <a:endParaRPr kumimoji="1"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6183104" y="1324304"/>
            <a:ext cx="4969906" cy="2455216"/>
            <a:chOff x="6183104" y="1324304"/>
            <a:chExt cx="4969906" cy="245521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3104" y="1324304"/>
              <a:ext cx="4969906" cy="2337892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0378440" y="3508682"/>
              <a:ext cx="774570" cy="2708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6183104" y="3662196"/>
            <a:ext cx="4919015" cy="2536258"/>
            <a:chOff x="6183104" y="3662196"/>
            <a:chExt cx="4919015" cy="253625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3104" y="3662196"/>
              <a:ext cx="4919015" cy="2448891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10180320" y="5963898"/>
              <a:ext cx="921799" cy="234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16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7156</TotalTime>
  <Words>1599</Words>
  <Application>Microsoft Macintosh PowerPoint</Application>
  <PresentationFormat>宽屏</PresentationFormat>
  <Paragraphs>341</Paragraphs>
  <Slides>22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-apple-system</vt:lpstr>
      <vt:lpstr>Arial Unicode MS</vt:lpstr>
      <vt:lpstr>Calibri</vt:lpstr>
      <vt:lpstr>DengXian</vt:lpstr>
      <vt:lpstr>DengXian Light</vt:lpstr>
      <vt:lpstr>Mangal</vt:lpstr>
      <vt:lpstr>Microsoft YaHei</vt:lpstr>
      <vt:lpstr>Times New Roman</vt:lpstr>
      <vt:lpstr>Wingdings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巧</dc:creator>
  <cp:lastModifiedBy>李 巧</cp:lastModifiedBy>
  <cp:revision>115</cp:revision>
  <dcterms:created xsi:type="dcterms:W3CDTF">2021-02-22T07:34:36Z</dcterms:created>
  <dcterms:modified xsi:type="dcterms:W3CDTF">2021-02-27T09:33:24Z</dcterms:modified>
</cp:coreProperties>
</file>